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318" r:id="rId2"/>
    <p:sldId id="306" r:id="rId3"/>
    <p:sldId id="256" r:id="rId4"/>
    <p:sldId id="276" r:id="rId5"/>
    <p:sldId id="308" r:id="rId6"/>
    <p:sldId id="319" r:id="rId7"/>
    <p:sldId id="332" r:id="rId8"/>
    <p:sldId id="293" r:id="rId9"/>
    <p:sldId id="311" r:id="rId10"/>
    <p:sldId id="331" r:id="rId11"/>
    <p:sldId id="281" r:id="rId12"/>
    <p:sldId id="329" r:id="rId13"/>
    <p:sldId id="321" r:id="rId14"/>
    <p:sldId id="322" r:id="rId15"/>
    <p:sldId id="302" r:id="rId16"/>
    <p:sldId id="662" r:id="rId17"/>
    <p:sldId id="663" r:id="rId18"/>
    <p:sldId id="664" r:id="rId19"/>
    <p:sldId id="684" r:id="rId20"/>
    <p:sldId id="682" r:id="rId21"/>
    <p:sldId id="295" r:id="rId22"/>
    <p:sldId id="296" r:id="rId23"/>
    <p:sldId id="772" r:id="rId24"/>
    <p:sldId id="297" r:id="rId25"/>
    <p:sldId id="298" r:id="rId26"/>
    <p:sldId id="320" r:id="rId27"/>
    <p:sldId id="283" r:id="rId28"/>
    <p:sldId id="299" r:id="rId29"/>
    <p:sldId id="300" r:id="rId30"/>
    <p:sldId id="323" r:id="rId31"/>
    <p:sldId id="280" r:id="rId32"/>
    <p:sldId id="330" r:id="rId33"/>
    <p:sldId id="326" r:id="rId34"/>
    <p:sldId id="324" r:id="rId35"/>
    <p:sldId id="325" r:id="rId36"/>
    <p:sldId id="773" r:id="rId37"/>
    <p:sldId id="317" r:id="rId3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2924" autoAdjust="0"/>
  </p:normalViewPr>
  <p:slideViewPr>
    <p:cSldViewPr snapToGrid="0">
      <p:cViewPr varScale="1">
        <p:scale>
          <a:sx n="64" d="100"/>
          <a:sy n="64" d="100"/>
        </p:scale>
        <p:origin x="68" y="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AAB110-FB78-4801-A3A3-1FFBCDFF193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31040C1-A5B1-4A20-A380-DC6DDFF7C15A}">
      <dgm:prSet/>
      <dgm:spPr>
        <a:solidFill>
          <a:srgbClr val="28A59B"/>
        </a:solidFill>
      </dgm:spPr>
      <dgm:t>
        <a:bodyPr/>
        <a:lstStyle/>
        <a:p>
          <a:r>
            <a:rPr lang="en-GB" altLang="en-US" dirty="0"/>
            <a:t>Cost over 3-4 years = £150,000 to £200,000</a:t>
          </a:r>
          <a:endParaRPr lang="en-GB" dirty="0"/>
        </a:p>
      </dgm:t>
    </dgm:pt>
    <dgm:pt modelId="{8A63CCC5-BFA0-498B-868A-FA7E0855D017}" type="parTrans" cxnId="{E223DFAC-5095-43FB-A2DA-77E2A6459C45}">
      <dgm:prSet/>
      <dgm:spPr/>
      <dgm:t>
        <a:bodyPr/>
        <a:lstStyle/>
        <a:p>
          <a:endParaRPr lang="en-GB"/>
        </a:p>
      </dgm:t>
    </dgm:pt>
    <dgm:pt modelId="{266D7E86-2B39-4E71-ABCB-460581F69905}" type="sibTrans" cxnId="{E223DFAC-5095-43FB-A2DA-77E2A6459C45}">
      <dgm:prSet/>
      <dgm:spPr/>
      <dgm:t>
        <a:bodyPr/>
        <a:lstStyle/>
        <a:p>
          <a:endParaRPr lang="en-GB"/>
        </a:p>
      </dgm:t>
    </dgm:pt>
    <dgm:pt modelId="{B701A684-35FB-4734-B5E6-E4B2D67AB7F4}">
      <dgm:prSet/>
      <dgm:spPr>
        <a:solidFill>
          <a:srgbClr val="28A59B"/>
        </a:solidFill>
      </dgm:spPr>
      <dgm:t>
        <a:bodyPr/>
        <a:lstStyle/>
        <a:p>
          <a:r>
            <a:rPr lang="en-GB" altLang="en-US" dirty="0">
              <a:solidFill>
                <a:schemeClr val="bg1"/>
              </a:solidFill>
            </a:rPr>
            <a:t>Every year about 70,000 people are forced to sell their home</a:t>
          </a:r>
        </a:p>
      </dgm:t>
    </dgm:pt>
    <dgm:pt modelId="{068B16F1-428A-40AA-B2FF-821DB85ADC13}" type="parTrans" cxnId="{F51EA107-4F8D-4DD8-BFE5-221349D5ECEA}">
      <dgm:prSet/>
      <dgm:spPr/>
      <dgm:t>
        <a:bodyPr/>
        <a:lstStyle/>
        <a:p>
          <a:endParaRPr lang="en-GB"/>
        </a:p>
      </dgm:t>
    </dgm:pt>
    <dgm:pt modelId="{35342D2F-D794-4918-A3EF-2821A14EFF16}" type="sibTrans" cxnId="{F51EA107-4F8D-4DD8-BFE5-221349D5ECEA}">
      <dgm:prSet/>
      <dgm:spPr>
        <a:solidFill>
          <a:srgbClr val="28A59B">
            <a:alpha val="90000"/>
          </a:srgbClr>
        </a:solidFill>
      </dgm:spPr>
      <dgm:t>
        <a:bodyPr/>
        <a:lstStyle/>
        <a:p>
          <a:endParaRPr lang="en-GB"/>
        </a:p>
      </dgm:t>
    </dgm:pt>
    <dgm:pt modelId="{79CE969E-B694-4A11-9B3E-154CADEEBD60}">
      <dgm:prSet/>
      <dgm:spPr>
        <a:solidFill>
          <a:srgbClr val="28A59B"/>
        </a:solidFill>
      </dgm:spPr>
      <dgm:t>
        <a:bodyPr/>
        <a:lstStyle/>
        <a:p>
          <a:r>
            <a:rPr lang="en-GB" altLang="en-US" dirty="0"/>
            <a:t>Average care home bills - £1,000 per week</a:t>
          </a:r>
        </a:p>
      </dgm:t>
    </dgm:pt>
    <dgm:pt modelId="{DF916F83-E4D4-443F-A12A-1353BBC883C1}" type="parTrans" cxnId="{9962F4BF-CBB6-4DCB-B1C1-7835AB4740C5}">
      <dgm:prSet/>
      <dgm:spPr/>
      <dgm:t>
        <a:bodyPr/>
        <a:lstStyle/>
        <a:p>
          <a:endParaRPr lang="en-GB"/>
        </a:p>
      </dgm:t>
    </dgm:pt>
    <dgm:pt modelId="{246B2F36-6958-4FBE-978C-F3AA28333084}" type="sibTrans" cxnId="{9962F4BF-CBB6-4DCB-B1C1-7835AB4740C5}">
      <dgm:prSet/>
      <dgm:spPr>
        <a:solidFill>
          <a:srgbClr val="28A59B">
            <a:alpha val="90000"/>
          </a:srgbClr>
        </a:solidFill>
      </dgm:spPr>
      <dgm:t>
        <a:bodyPr/>
        <a:lstStyle/>
        <a:p>
          <a:endParaRPr lang="en-GB"/>
        </a:p>
      </dgm:t>
    </dgm:pt>
    <dgm:pt modelId="{C90AEFA2-2B97-49E5-BA2F-81FA5A300AED}">
      <dgm:prSet/>
      <dgm:spPr>
        <a:solidFill>
          <a:srgbClr val="28A59B"/>
        </a:solidFill>
      </dgm:spPr>
      <dgm:t>
        <a:bodyPr/>
        <a:lstStyle/>
        <a:p>
          <a:r>
            <a:rPr lang="en-GB" altLang="en-US" dirty="0"/>
            <a:t>Typical stay – 3-4 years</a:t>
          </a:r>
        </a:p>
      </dgm:t>
    </dgm:pt>
    <dgm:pt modelId="{944C9287-C996-46C7-A17A-E619B1EF2BB7}" type="parTrans" cxnId="{56BF37AE-8814-4FF3-B71B-8BF5A600D800}">
      <dgm:prSet/>
      <dgm:spPr/>
      <dgm:t>
        <a:bodyPr/>
        <a:lstStyle/>
        <a:p>
          <a:endParaRPr lang="en-GB"/>
        </a:p>
      </dgm:t>
    </dgm:pt>
    <dgm:pt modelId="{C55D72A2-F7EE-4A2A-83D8-4BEDE9B8AB1B}" type="sibTrans" cxnId="{56BF37AE-8814-4FF3-B71B-8BF5A600D800}">
      <dgm:prSet/>
      <dgm:spPr>
        <a:solidFill>
          <a:srgbClr val="28A59B">
            <a:alpha val="90000"/>
          </a:srgbClr>
        </a:solidFill>
      </dgm:spPr>
      <dgm:t>
        <a:bodyPr/>
        <a:lstStyle/>
        <a:p>
          <a:endParaRPr lang="en-GB"/>
        </a:p>
      </dgm:t>
    </dgm:pt>
    <dgm:pt modelId="{72D653EE-DC48-4735-90D5-1CAB0BA3E27F}" type="pres">
      <dgm:prSet presAssocID="{F4AAB110-FB78-4801-A3A3-1FFBCDFF193E}" presName="outerComposite" presStyleCnt="0">
        <dgm:presLayoutVars>
          <dgm:chMax val="5"/>
          <dgm:dir/>
          <dgm:resizeHandles val="exact"/>
        </dgm:presLayoutVars>
      </dgm:prSet>
      <dgm:spPr/>
    </dgm:pt>
    <dgm:pt modelId="{3A8D0B6D-D53A-4104-9109-5BEE0048E439}" type="pres">
      <dgm:prSet presAssocID="{F4AAB110-FB78-4801-A3A3-1FFBCDFF193E}" presName="dummyMaxCanvas" presStyleCnt="0">
        <dgm:presLayoutVars/>
      </dgm:prSet>
      <dgm:spPr/>
    </dgm:pt>
    <dgm:pt modelId="{02FB03F5-3AC2-4326-A806-FB64D406E637}" type="pres">
      <dgm:prSet presAssocID="{F4AAB110-FB78-4801-A3A3-1FFBCDFF193E}" presName="FourNodes_1" presStyleLbl="node1" presStyleIdx="0" presStyleCnt="4">
        <dgm:presLayoutVars>
          <dgm:bulletEnabled val="1"/>
        </dgm:presLayoutVars>
      </dgm:prSet>
      <dgm:spPr/>
    </dgm:pt>
    <dgm:pt modelId="{4C2964E9-4A39-4A9F-9AFB-0055A910EDC0}" type="pres">
      <dgm:prSet presAssocID="{F4AAB110-FB78-4801-A3A3-1FFBCDFF193E}" presName="FourNodes_2" presStyleLbl="node1" presStyleIdx="1" presStyleCnt="4">
        <dgm:presLayoutVars>
          <dgm:bulletEnabled val="1"/>
        </dgm:presLayoutVars>
      </dgm:prSet>
      <dgm:spPr/>
    </dgm:pt>
    <dgm:pt modelId="{C5DD2ED7-BA98-4D0A-9C07-347810130E84}" type="pres">
      <dgm:prSet presAssocID="{F4AAB110-FB78-4801-A3A3-1FFBCDFF193E}" presName="FourNodes_3" presStyleLbl="node1" presStyleIdx="2" presStyleCnt="4">
        <dgm:presLayoutVars>
          <dgm:bulletEnabled val="1"/>
        </dgm:presLayoutVars>
      </dgm:prSet>
      <dgm:spPr/>
    </dgm:pt>
    <dgm:pt modelId="{9E0F3F90-6BB5-44C7-B759-0D70A7DD3A92}" type="pres">
      <dgm:prSet presAssocID="{F4AAB110-FB78-4801-A3A3-1FFBCDFF193E}" presName="FourNodes_4" presStyleLbl="node1" presStyleIdx="3" presStyleCnt="4">
        <dgm:presLayoutVars>
          <dgm:bulletEnabled val="1"/>
        </dgm:presLayoutVars>
      </dgm:prSet>
      <dgm:spPr/>
    </dgm:pt>
    <dgm:pt modelId="{C1F69409-7C44-46E4-8295-7B6287AD01D6}" type="pres">
      <dgm:prSet presAssocID="{F4AAB110-FB78-4801-A3A3-1FFBCDFF193E}" presName="FourConn_1-2" presStyleLbl="fgAccFollowNode1" presStyleIdx="0" presStyleCnt="3">
        <dgm:presLayoutVars>
          <dgm:bulletEnabled val="1"/>
        </dgm:presLayoutVars>
      </dgm:prSet>
      <dgm:spPr/>
    </dgm:pt>
    <dgm:pt modelId="{B7CEEDA6-2D3E-423F-9D1B-E3EB9BBF3DD3}" type="pres">
      <dgm:prSet presAssocID="{F4AAB110-FB78-4801-A3A3-1FFBCDFF193E}" presName="FourConn_2-3" presStyleLbl="fgAccFollowNode1" presStyleIdx="1" presStyleCnt="3">
        <dgm:presLayoutVars>
          <dgm:bulletEnabled val="1"/>
        </dgm:presLayoutVars>
      </dgm:prSet>
      <dgm:spPr/>
    </dgm:pt>
    <dgm:pt modelId="{0B017F4E-8E86-4A53-9B9C-ED7B07F221A8}" type="pres">
      <dgm:prSet presAssocID="{F4AAB110-FB78-4801-A3A3-1FFBCDFF193E}" presName="FourConn_3-4" presStyleLbl="fgAccFollowNode1" presStyleIdx="2" presStyleCnt="3">
        <dgm:presLayoutVars>
          <dgm:bulletEnabled val="1"/>
        </dgm:presLayoutVars>
      </dgm:prSet>
      <dgm:spPr/>
    </dgm:pt>
    <dgm:pt modelId="{48FFCE84-1E7B-4287-A418-FAF06503B8AC}" type="pres">
      <dgm:prSet presAssocID="{F4AAB110-FB78-4801-A3A3-1FFBCDFF193E}" presName="FourNodes_1_text" presStyleLbl="node1" presStyleIdx="3" presStyleCnt="4">
        <dgm:presLayoutVars>
          <dgm:bulletEnabled val="1"/>
        </dgm:presLayoutVars>
      </dgm:prSet>
      <dgm:spPr/>
    </dgm:pt>
    <dgm:pt modelId="{62DF02C3-CC77-47B0-B3C2-8079FBEDF8E5}" type="pres">
      <dgm:prSet presAssocID="{F4AAB110-FB78-4801-A3A3-1FFBCDFF193E}" presName="FourNodes_2_text" presStyleLbl="node1" presStyleIdx="3" presStyleCnt="4">
        <dgm:presLayoutVars>
          <dgm:bulletEnabled val="1"/>
        </dgm:presLayoutVars>
      </dgm:prSet>
      <dgm:spPr/>
    </dgm:pt>
    <dgm:pt modelId="{8D3657E5-7DC2-4BA9-9ABE-F190B166BE5F}" type="pres">
      <dgm:prSet presAssocID="{F4AAB110-FB78-4801-A3A3-1FFBCDFF193E}" presName="FourNodes_3_text" presStyleLbl="node1" presStyleIdx="3" presStyleCnt="4">
        <dgm:presLayoutVars>
          <dgm:bulletEnabled val="1"/>
        </dgm:presLayoutVars>
      </dgm:prSet>
      <dgm:spPr/>
    </dgm:pt>
    <dgm:pt modelId="{E0481778-8165-409E-8590-75225B4E238C}" type="pres">
      <dgm:prSet presAssocID="{F4AAB110-FB78-4801-A3A3-1FFBCDFF193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0170A03-77CA-474A-AE45-B6096D497252}" type="presOf" srcId="{B701A684-35FB-4734-B5E6-E4B2D67AB7F4}" destId="{48FFCE84-1E7B-4287-A418-FAF06503B8AC}" srcOrd="1" destOrd="0" presId="urn:microsoft.com/office/officeart/2005/8/layout/vProcess5"/>
    <dgm:cxn modelId="{F51EA107-4F8D-4DD8-BFE5-221349D5ECEA}" srcId="{F4AAB110-FB78-4801-A3A3-1FFBCDFF193E}" destId="{B701A684-35FB-4734-B5E6-E4B2D67AB7F4}" srcOrd="0" destOrd="0" parTransId="{068B16F1-428A-40AA-B2FF-821DB85ADC13}" sibTransId="{35342D2F-D794-4918-A3EF-2821A14EFF16}"/>
    <dgm:cxn modelId="{35421D0F-59A6-491F-A352-C6A564AB1D67}" type="presOf" srcId="{79CE969E-B694-4A11-9B3E-154CADEEBD60}" destId="{4C2964E9-4A39-4A9F-9AFB-0055A910EDC0}" srcOrd="0" destOrd="0" presId="urn:microsoft.com/office/officeart/2005/8/layout/vProcess5"/>
    <dgm:cxn modelId="{83BE9F2C-BA88-4A8F-943E-5D70A0B48A0F}" type="presOf" srcId="{531040C1-A5B1-4A20-A380-DC6DDFF7C15A}" destId="{9E0F3F90-6BB5-44C7-B759-0D70A7DD3A92}" srcOrd="0" destOrd="0" presId="urn:microsoft.com/office/officeart/2005/8/layout/vProcess5"/>
    <dgm:cxn modelId="{E5237D2E-FD7C-45ED-92BE-4FCFC8F21819}" type="presOf" srcId="{246B2F36-6958-4FBE-978C-F3AA28333084}" destId="{B7CEEDA6-2D3E-423F-9D1B-E3EB9BBF3DD3}" srcOrd="0" destOrd="0" presId="urn:microsoft.com/office/officeart/2005/8/layout/vProcess5"/>
    <dgm:cxn modelId="{A2051333-2561-4783-86F2-0584D7AFBFAB}" type="presOf" srcId="{B701A684-35FB-4734-B5E6-E4B2D67AB7F4}" destId="{02FB03F5-3AC2-4326-A806-FB64D406E637}" srcOrd="0" destOrd="0" presId="urn:microsoft.com/office/officeart/2005/8/layout/vProcess5"/>
    <dgm:cxn modelId="{9C11ED4B-C008-46D4-8AD5-99B2BA82E62D}" type="presOf" srcId="{79CE969E-B694-4A11-9B3E-154CADEEBD60}" destId="{62DF02C3-CC77-47B0-B3C2-8079FBEDF8E5}" srcOrd="1" destOrd="0" presId="urn:microsoft.com/office/officeart/2005/8/layout/vProcess5"/>
    <dgm:cxn modelId="{9FF1FF57-A31F-4A85-BDFA-7CA1423E4245}" type="presOf" srcId="{F4AAB110-FB78-4801-A3A3-1FFBCDFF193E}" destId="{72D653EE-DC48-4735-90D5-1CAB0BA3E27F}" srcOrd="0" destOrd="0" presId="urn:microsoft.com/office/officeart/2005/8/layout/vProcess5"/>
    <dgm:cxn modelId="{E09B4B58-02CD-4100-8FA3-91855E51DAF8}" type="presOf" srcId="{C90AEFA2-2B97-49E5-BA2F-81FA5A300AED}" destId="{8D3657E5-7DC2-4BA9-9ABE-F190B166BE5F}" srcOrd="1" destOrd="0" presId="urn:microsoft.com/office/officeart/2005/8/layout/vProcess5"/>
    <dgm:cxn modelId="{E223DFAC-5095-43FB-A2DA-77E2A6459C45}" srcId="{F4AAB110-FB78-4801-A3A3-1FFBCDFF193E}" destId="{531040C1-A5B1-4A20-A380-DC6DDFF7C15A}" srcOrd="3" destOrd="0" parTransId="{8A63CCC5-BFA0-498B-868A-FA7E0855D017}" sibTransId="{266D7E86-2B39-4E71-ABCB-460581F69905}"/>
    <dgm:cxn modelId="{56BF37AE-8814-4FF3-B71B-8BF5A600D800}" srcId="{F4AAB110-FB78-4801-A3A3-1FFBCDFF193E}" destId="{C90AEFA2-2B97-49E5-BA2F-81FA5A300AED}" srcOrd="2" destOrd="0" parTransId="{944C9287-C996-46C7-A17A-E619B1EF2BB7}" sibTransId="{C55D72A2-F7EE-4A2A-83D8-4BEDE9B8AB1B}"/>
    <dgm:cxn modelId="{383553B0-80C7-4F43-9FD6-2754D5499B9A}" type="presOf" srcId="{C90AEFA2-2B97-49E5-BA2F-81FA5A300AED}" destId="{C5DD2ED7-BA98-4D0A-9C07-347810130E84}" srcOrd="0" destOrd="0" presId="urn:microsoft.com/office/officeart/2005/8/layout/vProcess5"/>
    <dgm:cxn modelId="{184BD6B4-3EEA-4C09-AEEE-F33A023460C4}" type="presOf" srcId="{531040C1-A5B1-4A20-A380-DC6DDFF7C15A}" destId="{E0481778-8165-409E-8590-75225B4E238C}" srcOrd="1" destOrd="0" presId="urn:microsoft.com/office/officeart/2005/8/layout/vProcess5"/>
    <dgm:cxn modelId="{9962F4BF-CBB6-4DCB-B1C1-7835AB4740C5}" srcId="{F4AAB110-FB78-4801-A3A3-1FFBCDFF193E}" destId="{79CE969E-B694-4A11-9B3E-154CADEEBD60}" srcOrd="1" destOrd="0" parTransId="{DF916F83-E4D4-443F-A12A-1353BBC883C1}" sibTransId="{246B2F36-6958-4FBE-978C-F3AA28333084}"/>
    <dgm:cxn modelId="{BA0B07E2-C028-4802-AC3D-A6DDFE712800}" type="presOf" srcId="{35342D2F-D794-4918-A3EF-2821A14EFF16}" destId="{C1F69409-7C44-46E4-8295-7B6287AD01D6}" srcOrd="0" destOrd="0" presId="urn:microsoft.com/office/officeart/2005/8/layout/vProcess5"/>
    <dgm:cxn modelId="{B0E2F1F2-AEA0-429E-8224-C80EFD9B8A2E}" type="presOf" srcId="{C55D72A2-F7EE-4A2A-83D8-4BEDE9B8AB1B}" destId="{0B017F4E-8E86-4A53-9B9C-ED7B07F221A8}" srcOrd="0" destOrd="0" presId="urn:microsoft.com/office/officeart/2005/8/layout/vProcess5"/>
    <dgm:cxn modelId="{D4BCD23F-AF71-42E2-823A-111F3EDB646E}" type="presParOf" srcId="{72D653EE-DC48-4735-90D5-1CAB0BA3E27F}" destId="{3A8D0B6D-D53A-4104-9109-5BEE0048E439}" srcOrd="0" destOrd="0" presId="urn:microsoft.com/office/officeart/2005/8/layout/vProcess5"/>
    <dgm:cxn modelId="{8C45F377-598D-42DE-B276-D5232F93778D}" type="presParOf" srcId="{72D653EE-DC48-4735-90D5-1CAB0BA3E27F}" destId="{02FB03F5-3AC2-4326-A806-FB64D406E637}" srcOrd="1" destOrd="0" presId="urn:microsoft.com/office/officeart/2005/8/layout/vProcess5"/>
    <dgm:cxn modelId="{06E91705-274C-4B55-8202-33653D876310}" type="presParOf" srcId="{72D653EE-DC48-4735-90D5-1CAB0BA3E27F}" destId="{4C2964E9-4A39-4A9F-9AFB-0055A910EDC0}" srcOrd="2" destOrd="0" presId="urn:microsoft.com/office/officeart/2005/8/layout/vProcess5"/>
    <dgm:cxn modelId="{A36CE3F8-6FF7-4FD1-BCE8-9C80978A4007}" type="presParOf" srcId="{72D653EE-DC48-4735-90D5-1CAB0BA3E27F}" destId="{C5DD2ED7-BA98-4D0A-9C07-347810130E84}" srcOrd="3" destOrd="0" presId="urn:microsoft.com/office/officeart/2005/8/layout/vProcess5"/>
    <dgm:cxn modelId="{4D47A3AA-120E-4C01-9B9D-1907439B6017}" type="presParOf" srcId="{72D653EE-DC48-4735-90D5-1CAB0BA3E27F}" destId="{9E0F3F90-6BB5-44C7-B759-0D70A7DD3A92}" srcOrd="4" destOrd="0" presId="urn:microsoft.com/office/officeart/2005/8/layout/vProcess5"/>
    <dgm:cxn modelId="{0D1F7888-D425-4143-8894-A849E9BB8B71}" type="presParOf" srcId="{72D653EE-DC48-4735-90D5-1CAB0BA3E27F}" destId="{C1F69409-7C44-46E4-8295-7B6287AD01D6}" srcOrd="5" destOrd="0" presId="urn:microsoft.com/office/officeart/2005/8/layout/vProcess5"/>
    <dgm:cxn modelId="{91CE709F-5DA4-4598-86C0-AD6C6F2858CF}" type="presParOf" srcId="{72D653EE-DC48-4735-90D5-1CAB0BA3E27F}" destId="{B7CEEDA6-2D3E-423F-9D1B-E3EB9BBF3DD3}" srcOrd="6" destOrd="0" presId="urn:microsoft.com/office/officeart/2005/8/layout/vProcess5"/>
    <dgm:cxn modelId="{C01BD64C-E8C8-4455-8064-24CAE50A392C}" type="presParOf" srcId="{72D653EE-DC48-4735-90D5-1CAB0BA3E27F}" destId="{0B017F4E-8E86-4A53-9B9C-ED7B07F221A8}" srcOrd="7" destOrd="0" presId="urn:microsoft.com/office/officeart/2005/8/layout/vProcess5"/>
    <dgm:cxn modelId="{5058EBBE-D577-4E39-B54D-69F25D0D09A7}" type="presParOf" srcId="{72D653EE-DC48-4735-90D5-1CAB0BA3E27F}" destId="{48FFCE84-1E7B-4287-A418-FAF06503B8AC}" srcOrd="8" destOrd="0" presId="urn:microsoft.com/office/officeart/2005/8/layout/vProcess5"/>
    <dgm:cxn modelId="{20635712-D615-4817-8E65-B10571E60146}" type="presParOf" srcId="{72D653EE-DC48-4735-90D5-1CAB0BA3E27F}" destId="{62DF02C3-CC77-47B0-B3C2-8079FBEDF8E5}" srcOrd="9" destOrd="0" presId="urn:microsoft.com/office/officeart/2005/8/layout/vProcess5"/>
    <dgm:cxn modelId="{C301CACA-FDAB-4074-ADDC-5682C270A7F2}" type="presParOf" srcId="{72D653EE-DC48-4735-90D5-1CAB0BA3E27F}" destId="{8D3657E5-7DC2-4BA9-9ABE-F190B166BE5F}" srcOrd="10" destOrd="0" presId="urn:microsoft.com/office/officeart/2005/8/layout/vProcess5"/>
    <dgm:cxn modelId="{07627D9D-AABC-40C6-8F0E-C3588D50A1F5}" type="presParOf" srcId="{72D653EE-DC48-4735-90D5-1CAB0BA3E27F}" destId="{E0481778-8165-409E-8590-75225B4E238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B03F5-3AC2-4326-A806-FB64D406E637}">
      <dsp:nvSpPr>
        <dsp:cNvPr id="0" name=""/>
        <dsp:cNvSpPr/>
      </dsp:nvSpPr>
      <dsp:spPr>
        <a:xfrm>
          <a:off x="0" y="0"/>
          <a:ext cx="4550905" cy="894080"/>
        </a:xfrm>
        <a:prstGeom prst="roundRect">
          <a:avLst>
            <a:gd name="adj" fmla="val 10000"/>
          </a:avLst>
        </a:prstGeom>
        <a:solidFill>
          <a:srgbClr val="28A5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2000" kern="1200" dirty="0">
              <a:solidFill>
                <a:schemeClr val="bg1"/>
              </a:solidFill>
            </a:rPr>
            <a:t>Every year about 70,000 people are forced to sell their home</a:t>
          </a:r>
        </a:p>
      </dsp:txBody>
      <dsp:txXfrm>
        <a:off x="26187" y="26187"/>
        <a:ext cx="3510573" cy="841706"/>
      </dsp:txXfrm>
    </dsp:sp>
    <dsp:sp modelId="{4C2964E9-4A39-4A9F-9AFB-0055A910EDC0}">
      <dsp:nvSpPr>
        <dsp:cNvPr id="0" name=""/>
        <dsp:cNvSpPr/>
      </dsp:nvSpPr>
      <dsp:spPr>
        <a:xfrm>
          <a:off x="381138" y="1056640"/>
          <a:ext cx="4550905" cy="894080"/>
        </a:xfrm>
        <a:prstGeom prst="roundRect">
          <a:avLst>
            <a:gd name="adj" fmla="val 10000"/>
          </a:avLst>
        </a:prstGeom>
        <a:solidFill>
          <a:srgbClr val="28A5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2000" kern="1200" dirty="0"/>
            <a:t>Average care home bills - £1,000 per week</a:t>
          </a:r>
        </a:p>
      </dsp:txBody>
      <dsp:txXfrm>
        <a:off x="407325" y="1082827"/>
        <a:ext cx="3536241" cy="841706"/>
      </dsp:txXfrm>
    </dsp:sp>
    <dsp:sp modelId="{C5DD2ED7-BA98-4D0A-9C07-347810130E84}">
      <dsp:nvSpPr>
        <dsp:cNvPr id="0" name=""/>
        <dsp:cNvSpPr/>
      </dsp:nvSpPr>
      <dsp:spPr>
        <a:xfrm>
          <a:off x="756588" y="2113280"/>
          <a:ext cx="4550905" cy="894080"/>
        </a:xfrm>
        <a:prstGeom prst="roundRect">
          <a:avLst>
            <a:gd name="adj" fmla="val 10000"/>
          </a:avLst>
        </a:prstGeom>
        <a:solidFill>
          <a:srgbClr val="28A5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2000" kern="1200" dirty="0"/>
            <a:t>Typical stay – 3-4 years</a:t>
          </a:r>
        </a:p>
      </dsp:txBody>
      <dsp:txXfrm>
        <a:off x="782775" y="2139467"/>
        <a:ext cx="3541929" cy="841706"/>
      </dsp:txXfrm>
    </dsp:sp>
    <dsp:sp modelId="{9E0F3F90-6BB5-44C7-B759-0D70A7DD3A92}">
      <dsp:nvSpPr>
        <dsp:cNvPr id="0" name=""/>
        <dsp:cNvSpPr/>
      </dsp:nvSpPr>
      <dsp:spPr>
        <a:xfrm>
          <a:off x="1137726" y="3169919"/>
          <a:ext cx="4550905" cy="894080"/>
        </a:xfrm>
        <a:prstGeom prst="roundRect">
          <a:avLst>
            <a:gd name="adj" fmla="val 10000"/>
          </a:avLst>
        </a:prstGeom>
        <a:solidFill>
          <a:srgbClr val="28A5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2000" kern="1200" dirty="0"/>
            <a:t>Cost over 3-4 years = £150,000 to £200,000</a:t>
          </a:r>
          <a:endParaRPr lang="en-GB" sz="2000" kern="1200" dirty="0"/>
        </a:p>
      </dsp:txBody>
      <dsp:txXfrm>
        <a:off x="1163913" y="3196106"/>
        <a:ext cx="3536241" cy="841706"/>
      </dsp:txXfrm>
    </dsp:sp>
    <dsp:sp modelId="{C1F69409-7C44-46E4-8295-7B6287AD01D6}">
      <dsp:nvSpPr>
        <dsp:cNvPr id="0" name=""/>
        <dsp:cNvSpPr/>
      </dsp:nvSpPr>
      <dsp:spPr>
        <a:xfrm>
          <a:off x="3969753" y="68478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rgbClr val="28A59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/>
        </a:p>
      </dsp:txBody>
      <dsp:txXfrm>
        <a:off x="4100512" y="684783"/>
        <a:ext cx="319634" cy="437317"/>
      </dsp:txXfrm>
    </dsp:sp>
    <dsp:sp modelId="{B7CEEDA6-2D3E-423F-9D1B-E3EB9BBF3DD3}">
      <dsp:nvSpPr>
        <dsp:cNvPr id="0" name=""/>
        <dsp:cNvSpPr/>
      </dsp:nvSpPr>
      <dsp:spPr>
        <a:xfrm>
          <a:off x="4350891" y="174142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rgbClr val="28A59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/>
        </a:p>
      </dsp:txBody>
      <dsp:txXfrm>
        <a:off x="4481650" y="1741423"/>
        <a:ext cx="319634" cy="437317"/>
      </dsp:txXfrm>
    </dsp:sp>
    <dsp:sp modelId="{0B017F4E-8E86-4A53-9B9C-ED7B07F221A8}">
      <dsp:nvSpPr>
        <dsp:cNvPr id="0" name=""/>
        <dsp:cNvSpPr/>
      </dsp:nvSpPr>
      <dsp:spPr>
        <a:xfrm>
          <a:off x="4726341" y="279806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rgbClr val="28A59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/>
        </a:p>
      </dsp:txBody>
      <dsp:txXfrm>
        <a:off x="4857100" y="2798064"/>
        <a:ext cx="319634" cy="43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9FCA36-4C11-412D-AD14-3EC3B33518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E332E5-2CE0-4F90-BB65-0EB750381C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F53C1-4F11-4141-A913-074EE78FEC81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8AB9F2-FF73-41AD-927E-5F720AEC85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8679C-01C9-4B63-8B44-BC2F5ED574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DF05E-4667-4885-854D-4E105437F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08132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3E40E-353E-4F35-B0C4-04545453489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34BAD-E181-4834-8363-843071D60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93742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4BAD-E181-4834-8363-843071D600D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209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4BAD-E181-4834-8363-843071D600D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13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sz="1200" dirty="0"/>
              <a:t>Definition: </a:t>
            </a:r>
          </a:p>
          <a:p>
            <a:pPr algn="just"/>
            <a:endParaRPr lang="en-GB" sz="1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200" i="1" dirty="0"/>
              <a:t>“Vulnerable beneficiary/adult: a person aged 18 or over  who is or maybe in need of community care services by reason of mental or other disability, age or illness, and who is or </a:t>
            </a:r>
            <a:r>
              <a:rPr lang="en-GB" sz="1200" b="0" i="1" dirty="0"/>
              <a:t>may be unable to take care of himself or herself, or unable to protect himself or herself against significant harm or exploitation.”</a:t>
            </a:r>
          </a:p>
          <a:p>
            <a:pPr algn="just"/>
            <a:endParaRPr lang="en-GB" sz="1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200" dirty="0"/>
              <a:t>Prior to 18 parents have parental responsibility.</a:t>
            </a:r>
          </a:p>
          <a:p>
            <a:pPr algn="just"/>
            <a:endParaRPr lang="en-GB" sz="1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200" dirty="0"/>
              <a:t>Particularly important after parents have passed away.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4BAD-E181-4834-8363-843071D600D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104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1A0EF-02E4-4753-B202-69ED6253705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156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1A0EF-02E4-4753-B202-69ED6253705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156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600" b="1" dirty="0"/>
              <a:t>Make mirror wills: on first death all assets remain with the surviving spouse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6C6440-0152-4001-86E1-B6E71F9CD8B5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507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600" b="1" dirty="0"/>
              <a:t>Make mirror wills: on first death all assets remain with the surviving spouse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6C6440-0152-4001-86E1-B6E71F9CD8B5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791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600" b="1" dirty="0"/>
              <a:t>Make mirror wills: on first death all assets remain with the surviving spouse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6C6440-0152-4001-86E1-B6E71F9CD8B5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276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People complain about inheritance tax, but at least the first £325k is not taxed and the balance is only taxed at 40%!</a:t>
            </a:r>
          </a:p>
          <a:p>
            <a:endParaRPr lang="en-GB" sz="1600" dirty="0"/>
          </a:p>
          <a:p>
            <a:r>
              <a:rPr lang="en-GB" sz="1600" dirty="0"/>
              <a:t>If you have more than £23,250 of assets you must pay care fees in full</a:t>
            </a:r>
          </a:p>
          <a:p>
            <a:endParaRPr lang="en-GB" sz="1600" dirty="0"/>
          </a:p>
          <a:p>
            <a:r>
              <a:rPr lang="en-GB" sz="1600" dirty="0"/>
              <a:t>Between £14,250 and £23,250, fees will be calculated on a sliding scale</a:t>
            </a:r>
          </a:p>
          <a:p>
            <a:endParaRPr lang="en-GB" sz="1600" dirty="0"/>
          </a:p>
          <a:p>
            <a:r>
              <a:rPr lang="en-GB" sz="1600" dirty="0"/>
              <a:t>Below £14,250 you don’t have to pay.</a:t>
            </a:r>
          </a:p>
          <a:p>
            <a:endParaRPr lang="en-GB" sz="1600" dirty="0"/>
          </a:p>
          <a:p>
            <a:r>
              <a:rPr lang="en-GB" sz="1600" dirty="0"/>
              <a:t>It is easy to see why people might want to legitimately mitigate care fees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6C6440-0152-4001-86E1-B6E71F9CD8B5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69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You can see why so many people are concerned about long term care fees.</a:t>
            </a:r>
          </a:p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6C6440-0152-4001-86E1-B6E71F9CD8B5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052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1A0EF-02E4-4753-B202-69ED6253705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31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4BAD-E181-4834-8363-843071D600D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210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1A0EF-02E4-4753-B202-69ED6253705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5448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34BAD-E181-4834-8363-843071D600D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0433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1A0EF-02E4-4753-B202-69ED6253705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1562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  <a:p>
            <a:pPr algn="just"/>
            <a:r>
              <a:rPr lang="en-GB" dirty="0"/>
              <a:t>There are three specific estate planning threats for vulnerable beneficiaries: -</a:t>
            </a:r>
          </a:p>
          <a:p>
            <a:pPr algn="just"/>
            <a:endParaRPr lang="en-GB" dirty="0"/>
          </a:p>
          <a:p>
            <a:pPr marL="0" indent="0" algn="just">
              <a:buNone/>
            </a:pPr>
            <a:r>
              <a:rPr lang="en-GB" dirty="0"/>
              <a:t>FIRST  protection against self – wasting inheritance on fast cars, tech gadgets etc.</a:t>
            </a:r>
          </a:p>
          <a:p>
            <a:pPr marL="0" indent="0" algn="just">
              <a:buNone/>
            </a:pPr>
            <a:endParaRPr lang="en-GB" dirty="0"/>
          </a:p>
          <a:p>
            <a:pPr algn="just"/>
            <a:endParaRPr lang="en-GB" sz="800" dirty="0"/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4BAD-E181-4834-8363-843071D600D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013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  <a:p>
            <a:pPr algn="just"/>
            <a:endParaRPr lang="en-GB" sz="800" dirty="0"/>
          </a:p>
          <a:p>
            <a:pPr algn="just"/>
            <a:r>
              <a:rPr lang="en-GB" dirty="0"/>
              <a:t>Vulnerable beneficiaries also need protecting from unscrupulous 3</a:t>
            </a:r>
            <a:r>
              <a:rPr lang="en-GB" baseline="30000" dirty="0"/>
              <a:t>rd</a:t>
            </a:r>
            <a:r>
              <a:rPr lang="en-GB" dirty="0"/>
              <a:t> parties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Particularly IF they inherit directly because you have no Will or the wrong Will</a:t>
            </a:r>
          </a:p>
          <a:p>
            <a:pPr algn="just"/>
            <a:endParaRPr lang="en-GB" dirty="0"/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4BAD-E181-4834-8363-843071D600D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416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  <a:p>
            <a:pPr algn="just"/>
            <a:r>
              <a:rPr lang="en-GB" dirty="0"/>
              <a:t>And finally 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As little as £6,000 can affect the benefits they receive</a:t>
            </a:r>
          </a:p>
          <a:p>
            <a:pPr algn="just"/>
            <a:endParaRPr lang="en-GB" sz="800" dirty="0"/>
          </a:p>
          <a:p>
            <a:pPr algn="just"/>
            <a:r>
              <a:rPr lang="en-GB" sz="800" dirty="0"/>
              <a:t>Number 3 is p</a:t>
            </a:r>
            <a:r>
              <a:rPr lang="en-GB" dirty="0"/>
              <a:t>rotection against loss of means tested benefits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4BAD-E181-4834-8363-843071D600D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060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4BAD-E181-4834-8363-843071D600D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060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sz="1200" dirty="0"/>
              <a:t>People don’t know what to do</a:t>
            </a:r>
          </a:p>
          <a:p>
            <a:pPr algn="just"/>
            <a:r>
              <a:rPr lang="en-GB" sz="1200" dirty="0"/>
              <a:t>People do what they think is right without getting proper advice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Taking action without getting good advice can be disastrous </a:t>
            </a:r>
          </a:p>
          <a:p>
            <a:pPr algn="just"/>
            <a:endParaRPr lang="en-GB" sz="1200" dirty="0"/>
          </a:p>
          <a:p>
            <a:pPr marL="0" indent="0" algn="just">
              <a:buNone/>
            </a:pPr>
            <a:r>
              <a:rPr lang="en-GB" sz="1200" dirty="0"/>
              <a:t>EXCLUDE - Will excludes VB &amp; leave money to other children who will look after them.  </a:t>
            </a:r>
          </a:p>
          <a:p>
            <a:pPr marL="0" indent="0" algn="just">
              <a:buNone/>
            </a:pPr>
            <a:r>
              <a:rPr lang="en-GB" sz="1200" dirty="0"/>
              <a:t>Social services can challenge the Will for non-provision = costs/delays.</a:t>
            </a:r>
          </a:p>
          <a:p>
            <a:pPr algn="just"/>
            <a:endParaRPr lang="en-GB" sz="1200" dirty="0"/>
          </a:p>
          <a:p>
            <a:pPr algn="just"/>
            <a:r>
              <a:rPr lang="en-GB" sz="1200" dirty="0"/>
              <a:t>SIBLING but what if bankruptcy or divorce</a:t>
            </a:r>
          </a:p>
          <a:p>
            <a:pPr algn="just"/>
            <a:endParaRPr lang="en-GB" sz="1200" dirty="0"/>
          </a:p>
          <a:p>
            <a:pPr algn="just"/>
            <a:r>
              <a:rPr lang="en-GB" sz="1200" dirty="0"/>
              <a:t>TO VB	Means tested benefits – start to lose benefits with as little as £6,000</a:t>
            </a:r>
          </a:p>
          <a:p>
            <a:pPr algn="just"/>
            <a:r>
              <a:rPr lang="en-GB" sz="1200" dirty="0"/>
              <a:t>	Need deputyship order ~ about £2,500 to £3,000</a:t>
            </a:r>
          </a:p>
          <a:p>
            <a:pPr algn="just"/>
            <a:r>
              <a:rPr lang="en-GB" sz="1200" dirty="0"/>
              <a:t>	Can be avoided</a:t>
            </a:r>
          </a:p>
          <a:p>
            <a:pPr algn="just"/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4BAD-E181-4834-8363-843071D600DB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3600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4BAD-E181-4834-8363-843071D600D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8808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4BAD-E181-4834-8363-843071D600DB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06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>
                <a:solidFill>
                  <a:srgbClr val="7030A0"/>
                </a:solidFill>
              </a:rPr>
              <a:t>Set the company up 15 years ago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i="1" dirty="0">
              <a:solidFill>
                <a:srgbClr val="7030A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>
                <a:solidFill>
                  <a:srgbClr val="7030A0"/>
                </a:solidFill>
              </a:rPr>
              <a:t>to provide professional,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i="1" dirty="0">
              <a:solidFill>
                <a:srgbClr val="7030A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>
                <a:solidFill>
                  <a:srgbClr val="7030A0"/>
                </a:solidFill>
              </a:rPr>
              <a:t>high quality estate planning advice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i="1" dirty="0">
              <a:solidFill>
                <a:srgbClr val="7030A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>
                <a:solidFill>
                  <a:srgbClr val="7030A0"/>
                </a:solidFill>
              </a:rPr>
              <a:t>at a fair price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i="1" dirty="0">
              <a:solidFill>
                <a:srgbClr val="7030A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>
                <a:solidFill>
                  <a:srgbClr val="7030A0"/>
                </a:solidFill>
              </a:rPr>
              <a:t>with excellent service delivery and customer service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1" dirty="0">
              <a:solidFill>
                <a:srgbClr val="7030A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1" dirty="0">
              <a:solidFill>
                <a:srgbClr val="7030A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1" dirty="0">
              <a:solidFill>
                <a:srgbClr val="7030A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1A0EF-02E4-4753-B202-69ED6253705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7465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1A0EF-02E4-4753-B202-69ED6253705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2121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4BAD-E181-4834-8363-843071D600DB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6305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4BAD-E181-4834-8363-843071D600DB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233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Specialists </a:t>
            </a:r>
          </a:p>
          <a:p>
            <a:endParaRPr lang="en-GB" sz="1000" dirty="0"/>
          </a:p>
          <a:p>
            <a:r>
              <a:rPr lang="en-GB" dirty="0"/>
              <a:t>STEP Qualified = </a:t>
            </a:r>
            <a:r>
              <a:rPr lang="en-GB" b="1" dirty="0"/>
              <a:t>Gold Standard</a:t>
            </a:r>
          </a:p>
          <a:p>
            <a:endParaRPr lang="en-GB" sz="1000" dirty="0"/>
          </a:p>
          <a:p>
            <a:r>
              <a:rPr lang="en-GB" dirty="0"/>
              <a:t>IPW	Means we are Regulated, Insured + follow a strict Code of Conduct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TSI 	More rules &amp; Terms of Business – </a:t>
            </a:r>
            <a:r>
              <a:rPr lang="en-GB" b="1" dirty="0"/>
              <a:t>and its a good thing </a:t>
            </a:r>
          </a:p>
          <a:p>
            <a:endParaRPr lang="en-GB" sz="1000" dirty="0"/>
          </a:p>
          <a:p>
            <a:r>
              <a:rPr lang="en-GB" dirty="0"/>
              <a:t>Very experienced 10,000+ wills, 10,000 plus trusts and 15,000+ LPAS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4BAD-E181-4834-8363-843071D600D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688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7030A0"/>
                </a:solidFill>
              </a:rPr>
              <a:t>Three documents that can be created to ensure your wishes are carried 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7030A0"/>
              </a:solidFill>
            </a:endParaRPr>
          </a:p>
          <a:p>
            <a:r>
              <a:rPr lang="en-GB" dirty="0"/>
              <a:t>Wills</a:t>
            </a:r>
          </a:p>
          <a:p>
            <a:r>
              <a:rPr lang="en-GB" dirty="0"/>
              <a:t>Trusts – Will Trusts / Lifetime Trusts </a:t>
            </a:r>
          </a:p>
          <a:p>
            <a:r>
              <a:rPr lang="en-GB" dirty="0"/>
              <a:t>LPAs </a:t>
            </a:r>
          </a:p>
          <a:p>
            <a:endParaRPr lang="en-GB" dirty="0"/>
          </a:p>
          <a:p>
            <a:r>
              <a:rPr lang="en-GB" dirty="0"/>
              <a:t>CoP and Deputyship Applications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7030A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1A0EF-02E4-4753-B202-69ED6253705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3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1A0EF-02E4-4753-B202-69ED6253705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665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sz="1200" dirty="0"/>
              <a:t>Definition: </a:t>
            </a:r>
          </a:p>
          <a:p>
            <a:pPr algn="just"/>
            <a:endParaRPr lang="en-GB" sz="1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200" i="1" dirty="0"/>
              <a:t>“Vulnerable beneficiary/adult: a person aged 18 or over  who is or maybe in need of community care services by reason of mental or other disability, age or illness, and who is or </a:t>
            </a:r>
            <a:r>
              <a:rPr lang="en-GB" sz="1200" b="0" i="1" dirty="0"/>
              <a:t>may be unable to take care of himself or herself, or unable to protect himself or herself against significant harm or exploitation.”</a:t>
            </a:r>
          </a:p>
          <a:p>
            <a:pPr algn="just"/>
            <a:endParaRPr lang="en-GB" sz="1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200" dirty="0"/>
              <a:t>Prior to 18 parents have parental responsibility.</a:t>
            </a:r>
          </a:p>
          <a:p>
            <a:pPr algn="just"/>
            <a:endParaRPr lang="en-GB" sz="1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1200" dirty="0"/>
              <a:t>Particularly important after parents have passed away.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4BAD-E181-4834-8363-843071D600D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864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1A0EF-02E4-4753-B202-69ED6253705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156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1A0EF-02E4-4753-B202-69ED6253705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4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EE03-EBD5-475F-8277-B93654C297E7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4ACB-3A58-450F-92F6-8FC2EF934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69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0DF7-3C2B-4247-A6A1-7A06FCDAF468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EC36-A8D0-42E5-82D0-DD5B45AD3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13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0DF7-3C2B-4247-A6A1-7A06FCDAF468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EC36-A8D0-42E5-82D0-DD5B45AD3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65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F9FA8-E4C8-4A9E-80BA-4860FA2A0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F5C4F059-CEE3-46BE-AF0E-FD1C0D17DE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7100" y="365125"/>
            <a:ext cx="9771063" cy="13747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218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F9FA8-E4C8-4A9E-80BA-4860FA2A0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F5C4F059-CEE3-46BE-AF0E-FD1C0D17DE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7100" y="365125"/>
            <a:ext cx="9771063" cy="13747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01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F9FA8-E4C8-4A9E-80BA-4860FA2A0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F5C4F059-CEE3-46BE-AF0E-FD1C0D17DE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7100" y="365125"/>
            <a:ext cx="9771063" cy="13747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320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F9FA8-E4C8-4A9E-80BA-4860FA2A0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F5C4F059-CEE3-46BE-AF0E-FD1C0D17DE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7100" y="365125"/>
            <a:ext cx="9771063" cy="13747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959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F9FA8-E4C8-4A9E-80BA-4860FA2A0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F5C4F059-CEE3-46BE-AF0E-FD1C0D17DE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7100" y="365125"/>
            <a:ext cx="9771063" cy="13747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525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F9FA8-E4C8-4A9E-80BA-4860FA2A0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F5C4F059-CEE3-46BE-AF0E-FD1C0D17DE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7100" y="365125"/>
            <a:ext cx="9771063" cy="13747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51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F9FA8-E4C8-4A9E-80BA-4860FA2A0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F5C4F059-CEE3-46BE-AF0E-FD1C0D17DE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7100" y="365125"/>
            <a:ext cx="9771063" cy="13747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29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F9FA8-E4C8-4A9E-80BA-4860FA2A0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F5C4F059-CEE3-46BE-AF0E-FD1C0D17DE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7100" y="365125"/>
            <a:ext cx="9771063" cy="13747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68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0DF7-3C2B-4247-A6A1-7A06FCDAF468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EC36-A8D0-42E5-82D0-DD5B45AD3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601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F9FA8-E4C8-4A9E-80BA-4860FA2A0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F5C4F059-CEE3-46BE-AF0E-FD1C0D17DE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7100" y="365125"/>
            <a:ext cx="9771063" cy="13747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85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F9FA8-E4C8-4A9E-80BA-4860FA2A0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F5C4F059-CEE3-46BE-AF0E-FD1C0D17DE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7100" y="365125"/>
            <a:ext cx="9771063" cy="13747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883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8AA5C97-533F-49CC-AEFD-CA6B3571C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8" name="Title 187">
            <a:extLst>
              <a:ext uri="{FF2B5EF4-FFF2-40B4-BE49-F238E27FC236}">
                <a16:creationId xmlns:a16="http://schemas.microsoft.com/office/drawing/2014/main" id="{85F57F6F-C00C-4DEE-AFB1-5F64E6A13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10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0DF7-3C2B-4247-A6A1-7A06FCDAF468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EC36-A8D0-42E5-82D0-DD5B45AD3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55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0DF7-3C2B-4247-A6A1-7A06FCDAF468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EC36-A8D0-42E5-82D0-DD5B45AD3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90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0DF7-3C2B-4247-A6A1-7A06FCDAF468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EC36-A8D0-42E5-82D0-DD5B45AD3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34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0DF7-3C2B-4247-A6A1-7A06FCDAF468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EC36-A8D0-42E5-82D0-DD5B45AD3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21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0DF7-3C2B-4247-A6A1-7A06FCDAF468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EC36-A8D0-42E5-82D0-DD5B45AD3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23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0DF7-3C2B-4247-A6A1-7A06FCDAF468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EC36-A8D0-42E5-82D0-DD5B45AD3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0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0DF7-3C2B-4247-A6A1-7A06FCDAF468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EC36-A8D0-42E5-82D0-DD5B45AD3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72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20DF7-3C2B-4247-A6A1-7A06FCDAF468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0EC36-A8D0-42E5-82D0-DD5B45AD3C0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74E57E-A590-47B4-AC64-48AA2B9C0C39}"/>
              </a:ext>
            </a:extLst>
          </p:cNvPr>
          <p:cNvSpPr/>
          <p:nvPr userDrawn="1"/>
        </p:nvSpPr>
        <p:spPr>
          <a:xfrm>
            <a:off x="2766" y="6171610"/>
            <a:ext cx="12192000" cy="430823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CFC68B-8421-4549-9E1A-BBB2E379B719}"/>
              </a:ext>
            </a:extLst>
          </p:cNvPr>
          <p:cNvSpPr/>
          <p:nvPr userDrawn="1"/>
        </p:nvSpPr>
        <p:spPr>
          <a:xfrm>
            <a:off x="161675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BB6A2B-F2D0-4283-A778-155D7D2B48A9}"/>
              </a:ext>
            </a:extLst>
          </p:cNvPr>
          <p:cNvSpPr/>
          <p:nvPr userDrawn="1"/>
        </p:nvSpPr>
        <p:spPr>
          <a:xfrm>
            <a:off x="469669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7FF8F5-9186-4D67-9BCB-D9169C54D429}"/>
              </a:ext>
            </a:extLst>
          </p:cNvPr>
          <p:cNvSpPr/>
          <p:nvPr userDrawn="1"/>
        </p:nvSpPr>
        <p:spPr>
          <a:xfrm>
            <a:off x="777663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47621F-F213-46F3-B093-C6E782F4F343}"/>
              </a:ext>
            </a:extLst>
          </p:cNvPr>
          <p:cNvSpPr/>
          <p:nvPr userDrawn="1"/>
        </p:nvSpPr>
        <p:spPr>
          <a:xfrm>
            <a:off x="1085657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35D637-8E5F-4841-9619-20D1BA1055AD}"/>
              </a:ext>
            </a:extLst>
          </p:cNvPr>
          <p:cNvSpPr/>
          <p:nvPr userDrawn="1"/>
        </p:nvSpPr>
        <p:spPr>
          <a:xfrm>
            <a:off x="1393651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E22370-73EE-499F-88A1-47E75BF70E8F}"/>
              </a:ext>
            </a:extLst>
          </p:cNvPr>
          <p:cNvSpPr/>
          <p:nvPr userDrawn="1"/>
        </p:nvSpPr>
        <p:spPr>
          <a:xfrm>
            <a:off x="1701645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C4617-898E-4C4D-8B6B-9A363DB480D1}"/>
              </a:ext>
            </a:extLst>
          </p:cNvPr>
          <p:cNvSpPr/>
          <p:nvPr userDrawn="1"/>
        </p:nvSpPr>
        <p:spPr>
          <a:xfrm>
            <a:off x="2009639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CF4565-6A2C-4391-A4A7-9F2E0BC09122}"/>
              </a:ext>
            </a:extLst>
          </p:cNvPr>
          <p:cNvSpPr/>
          <p:nvPr userDrawn="1"/>
        </p:nvSpPr>
        <p:spPr>
          <a:xfrm>
            <a:off x="2317633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C54FE9-C670-41A8-ABF8-CEA8497120FC}"/>
              </a:ext>
            </a:extLst>
          </p:cNvPr>
          <p:cNvSpPr/>
          <p:nvPr userDrawn="1"/>
        </p:nvSpPr>
        <p:spPr>
          <a:xfrm>
            <a:off x="2625627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42BFC6-25CA-40A5-87A8-EC717B04594E}"/>
              </a:ext>
            </a:extLst>
          </p:cNvPr>
          <p:cNvSpPr/>
          <p:nvPr userDrawn="1"/>
        </p:nvSpPr>
        <p:spPr>
          <a:xfrm>
            <a:off x="2933621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B8082D-A9BC-4A55-AAD0-8B79D8817FFE}"/>
              </a:ext>
            </a:extLst>
          </p:cNvPr>
          <p:cNvSpPr/>
          <p:nvPr userDrawn="1"/>
        </p:nvSpPr>
        <p:spPr>
          <a:xfrm>
            <a:off x="3241615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26C918-9E9C-43AD-BCFF-457A8A0A3FF9}"/>
              </a:ext>
            </a:extLst>
          </p:cNvPr>
          <p:cNvSpPr/>
          <p:nvPr userDrawn="1"/>
        </p:nvSpPr>
        <p:spPr>
          <a:xfrm>
            <a:off x="3549609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B88843-A975-4418-826A-EB14F4EC70EB}"/>
              </a:ext>
            </a:extLst>
          </p:cNvPr>
          <p:cNvSpPr/>
          <p:nvPr userDrawn="1"/>
        </p:nvSpPr>
        <p:spPr>
          <a:xfrm>
            <a:off x="3857603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3E2E46-E6B9-4A26-B38B-A5E02D454443}"/>
              </a:ext>
            </a:extLst>
          </p:cNvPr>
          <p:cNvSpPr/>
          <p:nvPr userDrawn="1"/>
        </p:nvSpPr>
        <p:spPr>
          <a:xfrm>
            <a:off x="4165597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B3425F-D45E-48E1-8E49-06A8014F10A1}"/>
              </a:ext>
            </a:extLst>
          </p:cNvPr>
          <p:cNvSpPr/>
          <p:nvPr userDrawn="1"/>
        </p:nvSpPr>
        <p:spPr>
          <a:xfrm>
            <a:off x="4473591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4DEEC2-090F-4522-AA48-438C72481070}"/>
              </a:ext>
            </a:extLst>
          </p:cNvPr>
          <p:cNvSpPr/>
          <p:nvPr userDrawn="1"/>
        </p:nvSpPr>
        <p:spPr>
          <a:xfrm>
            <a:off x="4781585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6CCE23D-526D-491D-9833-1902FA9EB554}"/>
              </a:ext>
            </a:extLst>
          </p:cNvPr>
          <p:cNvSpPr/>
          <p:nvPr userDrawn="1"/>
        </p:nvSpPr>
        <p:spPr>
          <a:xfrm>
            <a:off x="5089579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F9609C-8589-4A8B-890E-45DA5187561F}"/>
              </a:ext>
            </a:extLst>
          </p:cNvPr>
          <p:cNvSpPr/>
          <p:nvPr userDrawn="1"/>
        </p:nvSpPr>
        <p:spPr>
          <a:xfrm>
            <a:off x="5397573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A0020D2-606F-46EB-87F9-5C751039D2CC}"/>
              </a:ext>
            </a:extLst>
          </p:cNvPr>
          <p:cNvSpPr/>
          <p:nvPr userDrawn="1"/>
        </p:nvSpPr>
        <p:spPr>
          <a:xfrm>
            <a:off x="5705567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0CFDFB-79FF-436A-93D4-07ABDCF1D39D}"/>
              </a:ext>
            </a:extLst>
          </p:cNvPr>
          <p:cNvSpPr/>
          <p:nvPr userDrawn="1"/>
        </p:nvSpPr>
        <p:spPr>
          <a:xfrm>
            <a:off x="6013561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6749A0-C1A7-4D37-8BCC-86DF86398B28}"/>
              </a:ext>
            </a:extLst>
          </p:cNvPr>
          <p:cNvSpPr/>
          <p:nvPr userDrawn="1"/>
        </p:nvSpPr>
        <p:spPr>
          <a:xfrm>
            <a:off x="6321555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582952-6223-4242-84FE-CB58B27C2382}"/>
              </a:ext>
            </a:extLst>
          </p:cNvPr>
          <p:cNvSpPr/>
          <p:nvPr userDrawn="1"/>
        </p:nvSpPr>
        <p:spPr>
          <a:xfrm>
            <a:off x="6629549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81468B-AA8D-4EEF-A12E-282DADFEC1F4}"/>
              </a:ext>
            </a:extLst>
          </p:cNvPr>
          <p:cNvSpPr/>
          <p:nvPr userDrawn="1"/>
        </p:nvSpPr>
        <p:spPr>
          <a:xfrm>
            <a:off x="6937543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1F34B4F-393B-4BD6-88BF-A7F9E69BC99E}"/>
              </a:ext>
            </a:extLst>
          </p:cNvPr>
          <p:cNvSpPr/>
          <p:nvPr userDrawn="1"/>
        </p:nvSpPr>
        <p:spPr>
          <a:xfrm>
            <a:off x="7245537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BC9B857-8037-4BC4-9B0F-74019D5D2380}"/>
              </a:ext>
            </a:extLst>
          </p:cNvPr>
          <p:cNvSpPr/>
          <p:nvPr userDrawn="1"/>
        </p:nvSpPr>
        <p:spPr>
          <a:xfrm>
            <a:off x="7553531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6B84A98-1F4B-47F3-AAE6-3F2F253A733A}"/>
              </a:ext>
            </a:extLst>
          </p:cNvPr>
          <p:cNvSpPr/>
          <p:nvPr userDrawn="1"/>
        </p:nvSpPr>
        <p:spPr>
          <a:xfrm>
            <a:off x="7861525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362F59-296B-4286-A7F3-8CD425EAB0B8}"/>
              </a:ext>
            </a:extLst>
          </p:cNvPr>
          <p:cNvSpPr/>
          <p:nvPr userDrawn="1"/>
        </p:nvSpPr>
        <p:spPr>
          <a:xfrm>
            <a:off x="8169519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7BD07B4-BFB0-4402-A067-AA923C87F1FC}"/>
              </a:ext>
            </a:extLst>
          </p:cNvPr>
          <p:cNvSpPr/>
          <p:nvPr userDrawn="1"/>
        </p:nvSpPr>
        <p:spPr>
          <a:xfrm>
            <a:off x="8477513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5364C1E-0202-4A45-B55A-66BF51C6DD9B}"/>
              </a:ext>
            </a:extLst>
          </p:cNvPr>
          <p:cNvSpPr/>
          <p:nvPr userDrawn="1"/>
        </p:nvSpPr>
        <p:spPr>
          <a:xfrm>
            <a:off x="8785507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401705-88FD-4363-A217-57A9E10AED35}"/>
              </a:ext>
            </a:extLst>
          </p:cNvPr>
          <p:cNvSpPr/>
          <p:nvPr userDrawn="1"/>
        </p:nvSpPr>
        <p:spPr>
          <a:xfrm>
            <a:off x="9093501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D0D86E2-09B3-4B01-B3AC-E17FA97FAB2D}"/>
              </a:ext>
            </a:extLst>
          </p:cNvPr>
          <p:cNvSpPr/>
          <p:nvPr userDrawn="1"/>
        </p:nvSpPr>
        <p:spPr>
          <a:xfrm>
            <a:off x="9401495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127F820-2806-49FE-AEF1-761B688852D9}"/>
              </a:ext>
            </a:extLst>
          </p:cNvPr>
          <p:cNvSpPr/>
          <p:nvPr userDrawn="1"/>
        </p:nvSpPr>
        <p:spPr>
          <a:xfrm>
            <a:off x="9709489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7BC0F13-D3FB-4FEB-ADD2-04F79608B2FD}"/>
              </a:ext>
            </a:extLst>
          </p:cNvPr>
          <p:cNvSpPr/>
          <p:nvPr userDrawn="1"/>
        </p:nvSpPr>
        <p:spPr>
          <a:xfrm>
            <a:off x="10017483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D564C87-5475-4579-A151-14E655F8C0C3}"/>
              </a:ext>
            </a:extLst>
          </p:cNvPr>
          <p:cNvSpPr/>
          <p:nvPr userDrawn="1"/>
        </p:nvSpPr>
        <p:spPr>
          <a:xfrm>
            <a:off x="10325477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4946656-E812-44DF-AD09-D9B870FC42E6}"/>
              </a:ext>
            </a:extLst>
          </p:cNvPr>
          <p:cNvSpPr/>
          <p:nvPr userDrawn="1"/>
        </p:nvSpPr>
        <p:spPr>
          <a:xfrm>
            <a:off x="10633471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7FE52E2-AF4C-49A1-A14F-B68FB000416D}"/>
              </a:ext>
            </a:extLst>
          </p:cNvPr>
          <p:cNvSpPr/>
          <p:nvPr userDrawn="1"/>
        </p:nvSpPr>
        <p:spPr>
          <a:xfrm>
            <a:off x="10941465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7AFEEC6-7BB4-4CFF-9456-9E17479CB393}"/>
              </a:ext>
            </a:extLst>
          </p:cNvPr>
          <p:cNvSpPr/>
          <p:nvPr userDrawn="1"/>
        </p:nvSpPr>
        <p:spPr>
          <a:xfrm>
            <a:off x="11249459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24A5B38-E538-4923-B667-E37B4880780B}"/>
              </a:ext>
            </a:extLst>
          </p:cNvPr>
          <p:cNvSpPr/>
          <p:nvPr userDrawn="1"/>
        </p:nvSpPr>
        <p:spPr>
          <a:xfrm>
            <a:off x="11557453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8584320-3D32-4CE7-95EC-6AC8F156497C}"/>
              </a:ext>
            </a:extLst>
          </p:cNvPr>
          <p:cNvSpPr/>
          <p:nvPr userDrawn="1"/>
        </p:nvSpPr>
        <p:spPr>
          <a:xfrm>
            <a:off x="11865429" y="6013357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114059E-1F9A-4353-9049-70D46D609245}"/>
              </a:ext>
            </a:extLst>
          </p:cNvPr>
          <p:cNvSpPr/>
          <p:nvPr userDrawn="1"/>
        </p:nvSpPr>
        <p:spPr>
          <a:xfrm>
            <a:off x="182195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52E5A9E-A53C-4298-A94A-3154991B10E0}"/>
              </a:ext>
            </a:extLst>
          </p:cNvPr>
          <p:cNvSpPr/>
          <p:nvPr userDrawn="1"/>
        </p:nvSpPr>
        <p:spPr>
          <a:xfrm>
            <a:off x="490189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5D14DCB-7522-410C-8577-E96DB1815261}"/>
              </a:ext>
            </a:extLst>
          </p:cNvPr>
          <p:cNvSpPr/>
          <p:nvPr userDrawn="1"/>
        </p:nvSpPr>
        <p:spPr>
          <a:xfrm>
            <a:off x="798183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B0E178-1811-4162-9C41-221B948A3660}"/>
              </a:ext>
            </a:extLst>
          </p:cNvPr>
          <p:cNvSpPr/>
          <p:nvPr userDrawn="1"/>
        </p:nvSpPr>
        <p:spPr>
          <a:xfrm>
            <a:off x="1106177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5A43E69-6B0F-4535-A765-5B29FF694817}"/>
              </a:ext>
            </a:extLst>
          </p:cNvPr>
          <p:cNvSpPr/>
          <p:nvPr userDrawn="1"/>
        </p:nvSpPr>
        <p:spPr>
          <a:xfrm>
            <a:off x="1414171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B8CB2B4-499D-43D5-B91B-9DE9DA4995BF}"/>
              </a:ext>
            </a:extLst>
          </p:cNvPr>
          <p:cNvSpPr/>
          <p:nvPr userDrawn="1"/>
        </p:nvSpPr>
        <p:spPr>
          <a:xfrm>
            <a:off x="1722165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DE581A3-B3A3-4A10-BA94-125CF3431689}"/>
              </a:ext>
            </a:extLst>
          </p:cNvPr>
          <p:cNvSpPr/>
          <p:nvPr userDrawn="1"/>
        </p:nvSpPr>
        <p:spPr>
          <a:xfrm>
            <a:off x="2030159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B4A0E16-989E-4145-808D-E7A5BA9EB408}"/>
              </a:ext>
            </a:extLst>
          </p:cNvPr>
          <p:cNvSpPr/>
          <p:nvPr userDrawn="1"/>
        </p:nvSpPr>
        <p:spPr>
          <a:xfrm>
            <a:off x="2338153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B7A136D-EB34-46C8-AF21-632B15E52273}"/>
              </a:ext>
            </a:extLst>
          </p:cNvPr>
          <p:cNvSpPr/>
          <p:nvPr userDrawn="1"/>
        </p:nvSpPr>
        <p:spPr>
          <a:xfrm>
            <a:off x="2646147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7AEA727-68D3-49E6-87D4-8F8B9C06A60C}"/>
              </a:ext>
            </a:extLst>
          </p:cNvPr>
          <p:cNvSpPr/>
          <p:nvPr userDrawn="1"/>
        </p:nvSpPr>
        <p:spPr>
          <a:xfrm>
            <a:off x="2954141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373E26C-386A-4D41-A9AE-C0E66FBB6A8B}"/>
              </a:ext>
            </a:extLst>
          </p:cNvPr>
          <p:cNvSpPr/>
          <p:nvPr userDrawn="1"/>
        </p:nvSpPr>
        <p:spPr>
          <a:xfrm>
            <a:off x="3262135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4CE766F-7FF2-45D8-BD7C-2738A9AE5D65}"/>
              </a:ext>
            </a:extLst>
          </p:cNvPr>
          <p:cNvSpPr/>
          <p:nvPr userDrawn="1"/>
        </p:nvSpPr>
        <p:spPr>
          <a:xfrm>
            <a:off x="3570129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8258AED-7E4F-47C4-8DCC-BDF176F8A1A1}"/>
              </a:ext>
            </a:extLst>
          </p:cNvPr>
          <p:cNvSpPr/>
          <p:nvPr userDrawn="1"/>
        </p:nvSpPr>
        <p:spPr>
          <a:xfrm>
            <a:off x="3878123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9CB17F2-D408-4016-A5EE-0033BDCB0532}"/>
              </a:ext>
            </a:extLst>
          </p:cNvPr>
          <p:cNvSpPr/>
          <p:nvPr userDrawn="1"/>
        </p:nvSpPr>
        <p:spPr>
          <a:xfrm>
            <a:off x="4186117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B3FC670-89E5-4B48-973D-92EEBCF72514}"/>
              </a:ext>
            </a:extLst>
          </p:cNvPr>
          <p:cNvSpPr/>
          <p:nvPr userDrawn="1"/>
        </p:nvSpPr>
        <p:spPr>
          <a:xfrm>
            <a:off x="4494111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89F93F9-0767-4E1D-A7B7-0B843F9480F2}"/>
              </a:ext>
            </a:extLst>
          </p:cNvPr>
          <p:cNvSpPr/>
          <p:nvPr userDrawn="1"/>
        </p:nvSpPr>
        <p:spPr>
          <a:xfrm>
            <a:off x="4802105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5B60F51-E847-4879-A01A-CEB04189E5BF}"/>
              </a:ext>
            </a:extLst>
          </p:cNvPr>
          <p:cNvSpPr/>
          <p:nvPr userDrawn="1"/>
        </p:nvSpPr>
        <p:spPr>
          <a:xfrm>
            <a:off x="5110099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50A90DD-45F5-4EB0-B33D-C0191D050EB5}"/>
              </a:ext>
            </a:extLst>
          </p:cNvPr>
          <p:cNvSpPr/>
          <p:nvPr userDrawn="1"/>
        </p:nvSpPr>
        <p:spPr>
          <a:xfrm>
            <a:off x="5418093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473F8A7-D073-41CB-8D41-ACB8D1DCB95D}"/>
              </a:ext>
            </a:extLst>
          </p:cNvPr>
          <p:cNvSpPr/>
          <p:nvPr userDrawn="1"/>
        </p:nvSpPr>
        <p:spPr>
          <a:xfrm>
            <a:off x="5726087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5C15AD8-AFFB-47D1-8B2E-413D802800CD}"/>
              </a:ext>
            </a:extLst>
          </p:cNvPr>
          <p:cNvSpPr/>
          <p:nvPr userDrawn="1"/>
        </p:nvSpPr>
        <p:spPr>
          <a:xfrm>
            <a:off x="6034081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D7FAE0A-56D8-42F4-BA42-9150B75C0305}"/>
              </a:ext>
            </a:extLst>
          </p:cNvPr>
          <p:cNvSpPr/>
          <p:nvPr userDrawn="1"/>
        </p:nvSpPr>
        <p:spPr>
          <a:xfrm>
            <a:off x="6342075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256882E-826A-4BA8-BC6F-0BFC4256F637}"/>
              </a:ext>
            </a:extLst>
          </p:cNvPr>
          <p:cNvSpPr/>
          <p:nvPr userDrawn="1"/>
        </p:nvSpPr>
        <p:spPr>
          <a:xfrm>
            <a:off x="6650069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1B6DDAD-63F4-40F9-97BF-09D6AE1DB8E1}"/>
              </a:ext>
            </a:extLst>
          </p:cNvPr>
          <p:cNvSpPr/>
          <p:nvPr userDrawn="1"/>
        </p:nvSpPr>
        <p:spPr>
          <a:xfrm>
            <a:off x="6958063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7B36853-33F1-4C56-A0CE-197A74A2E96D}"/>
              </a:ext>
            </a:extLst>
          </p:cNvPr>
          <p:cNvSpPr/>
          <p:nvPr userDrawn="1"/>
        </p:nvSpPr>
        <p:spPr>
          <a:xfrm>
            <a:off x="7266057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79CC073-1F31-43AF-8C21-806D0B10081A}"/>
              </a:ext>
            </a:extLst>
          </p:cNvPr>
          <p:cNvSpPr/>
          <p:nvPr userDrawn="1"/>
        </p:nvSpPr>
        <p:spPr>
          <a:xfrm>
            <a:off x="7574051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F98A2C5-0A53-4AD3-A5EC-824CE17742DB}"/>
              </a:ext>
            </a:extLst>
          </p:cNvPr>
          <p:cNvSpPr/>
          <p:nvPr userDrawn="1"/>
        </p:nvSpPr>
        <p:spPr>
          <a:xfrm>
            <a:off x="7882045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DB6B829-94A3-42AE-BB98-CFAB04560ACB}"/>
              </a:ext>
            </a:extLst>
          </p:cNvPr>
          <p:cNvSpPr/>
          <p:nvPr userDrawn="1"/>
        </p:nvSpPr>
        <p:spPr>
          <a:xfrm>
            <a:off x="8190039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5D31532-F2F6-4F70-BD8A-130B06C9EBD9}"/>
              </a:ext>
            </a:extLst>
          </p:cNvPr>
          <p:cNvSpPr/>
          <p:nvPr userDrawn="1"/>
        </p:nvSpPr>
        <p:spPr>
          <a:xfrm>
            <a:off x="8498033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20B8A88-A22B-4D18-B761-8B6ACC1939E1}"/>
              </a:ext>
            </a:extLst>
          </p:cNvPr>
          <p:cNvSpPr/>
          <p:nvPr userDrawn="1"/>
        </p:nvSpPr>
        <p:spPr>
          <a:xfrm>
            <a:off x="8806027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BB35442-E11C-448E-B7A7-36AF0152662C}"/>
              </a:ext>
            </a:extLst>
          </p:cNvPr>
          <p:cNvSpPr/>
          <p:nvPr userDrawn="1"/>
        </p:nvSpPr>
        <p:spPr>
          <a:xfrm>
            <a:off x="9114021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D224497-2575-40DD-A2B5-D8F3E422A619}"/>
              </a:ext>
            </a:extLst>
          </p:cNvPr>
          <p:cNvSpPr/>
          <p:nvPr userDrawn="1"/>
        </p:nvSpPr>
        <p:spPr>
          <a:xfrm>
            <a:off x="9422015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EFC24EF-D872-4C04-9093-376BE36605AA}"/>
              </a:ext>
            </a:extLst>
          </p:cNvPr>
          <p:cNvSpPr/>
          <p:nvPr userDrawn="1"/>
        </p:nvSpPr>
        <p:spPr>
          <a:xfrm>
            <a:off x="9730009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AC25CD8-09C5-4922-B678-5C95959960DD}"/>
              </a:ext>
            </a:extLst>
          </p:cNvPr>
          <p:cNvSpPr/>
          <p:nvPr userDrawn="1"/>
        </p:nvSpPr>
        <p:spPr>
          <a:xfrm>
            <a:off x="10038003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A0AFEEE-79C6-4008-9D16-0A9E65F208ED}"/>
              </a:ext>
            </a:extLst>
          </p:cNvPr>
          <p:cNvSpPr/>
          <p:nvPr userDrawn="1"/>
        </p:nvSpPr>
        <p:spPr>
          <a:xfrm>
            <a:off x="10345997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7A4FD6A-C0E3-4A8B-B650-32476C1EDFE4}"/>
              </a:ext>
            </a:extLst>
          </p:cNvPr>
          <p:cNvSpPr/>
          <p:nvPr userDrawn="1"/>
        </p:nvSpPr>
        <p:spPr>
          <a:xfrm>
            <a:off x="10653991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5096C9A-9CC2-4F9D-AE74-EC3E587B1386}"/>
              </a:ext>
            </a:extLst>
          </p:cNvPr>
          <p:cNvSpPr/>
          <p:nvPr userDrawn="1"/>
        </p:nvSpPr>
        <p:spPr>
          <a:xfrm>
            <a:off x="10961985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AF8B7CF-FE3E-44DD-BA91-F08000BD45C8}"/>
              </a:ext>
            </a:extLst>
          </p:cNvPr>
          <p:cNvSpPr/>
          <p:nvPr userDrawn="1"/>
        </p:nvSpPr>
        <p:spPr>
          <a:xfrm>
            <a:off x="11269979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EAA0FDC-D0CB-45F8-B736-B275B85C543E}"/>
              </a:ext>
            </a:extLst>
          </p:cNvPr>
          <p:cNvSpPr/>
          <p:nvPr userDrawn="1"/>
        </p:nvSpPr>
        <p:spPr>
          <a:xfrm>
            <a:off x="11577973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80F5E30-1727-4DEF-B02E-2C9D5443E02C}"/>
              </a:ext>
            </a:extLst>
          </p:cNvPr>
          <p:cNvSpPr/>
          <p:nvPr userDrawn="1"/>
        </p:nvSpPr>
        <p:spPr>
          <a:xfrm>
            <a:off x="11885949" y="6643476"/>
            <a:ext cx="122445" cy="12895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83DAE5F-4A1B-4B31-8BCA-0C61CDB37C37}"/>
              </a:ext>
            </a:extLst>
          </p:cNvPr>
          <p:cNvSpPr/>
          <p:nvPr userDrawn="1"/>
        </p:nvSpPr>
        <p:spPr>
          <a:xfrm flipV="1">
            <a:off x="-697" y="5940098"/>
            <a:ext cx="12192000" cy="45719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05B2A30-85FD-4C3E-9996-09CF4441674D}"/>
              </a:ext>
            </a:extLst>
          </p:cNvPr>
          <p:cNvSpPr/>
          <p:nvPr userDrawn="1"/>
        </p:nvSpPr>
        <p:spPr>
          <a:xfrm flipV="1">
            <a:off x="-697" y="6801158"/>
            <a:ext cx="12192000" cy="45719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Footer Placeholder 189">
            <a:extLst>
              <a:ext uri="{FF2B5EF4-FFF2-40B4-BE49-F238E27FC236}">
                <a16:creationId xmlns:a16="http://schemas.microsoft.com/office/drawing/2014/main" id="{62740EED-15D1-43CC-880B-C0883B64C644}"/>
              </a:ext>
            </a:extLst>
          </p:cNvPr>
          <p:cNvSpPr txBox="1">
            <a:spLocks/>
          </p:cNvSpPr>
          <p:nvPr userDrawn="1"/>
        </p:nvSpPr>
        <p:spPr>
          <a:xfrm>
            <a:off x="688566" y="6200092"/>
            <a:ext cx="105608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PLANNING FOR VULNERABLE BENEFICIARIES</a:t>
            </a:r>
          </a:p>
        </p:txBody>
      </p:sp>
      <p:sp>
        <p:nvSpPr>
          <p:cNvPr id="89" name="Slide Number Placeholder 190">
            <a:extLst>
              <a:ext uri="{FF2B5EF4-FFF2-40B4-BE49-F238E27FC236}">
                <a16:creationId xmlns:a16="http://schemas.microsoft.com/office/drawing/2014/main" id="{D43BB987-69F5-4C48-94F1-18DB8BE8F587}"/>
              </a:ext>
            </a:extLst>
          </p:cNvPr>
          <p:cNvSpPr txBox="1">
            <a:spLocks/>
          </p:cNvSpPr>
          <p:nvPr userDrawn="1"/>
        </p:nvSpPr>
        <p:spPr>
          <a:xfrm>
            <a:off x="8613366" y="64173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45" y="277255"/>
            <a:ext cx="2374011" cy="109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82" r:id="rId16"/>
    <p:sldLayoutId id="2147483684" r:id="rId17"/>
    <p:sldLayoutId id="2147483687" r:id="rId18"/>
    <p:sldLayoutId id="2147483688" r:id="rId19"/>
    <p:sldLayoutId id="2147483689" r:id="rId20"/>
    <p:sldLayoutId id="2147483702" r:id="rId21"/>
    <p:sldLayoutId id="214748364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stplan.co.uk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7670" y="789110"/>
            <a:ext cx="5607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Wills and Trusts </a:t>
            </a:r>
          </a:p>
          <a:p>
            <a:pPr algn="ctr"/>
            <a:endParaRPr lang="en-GB" sz="2000" b="1" dirty="0"/>
          </a:p>
          <a:p>
            <a:pPr algn="ctr"/>
            <a:r>
              <a:rPr lang="en-GB" sz="4400" b="1" dirty="0"/>
              <a:t>Protecting </a:t>
            </a:r>
          </a:p>
          <a:p>
            <a:pPr algn="ctr"/>
            <a:r>
              <a:rPr lang="en-GB" sz="4400" b="1" dirty="0"/>
              <a:t>your inheritance </a:t>
            </a:r>
          </a:p>
          <a:p>
            <a:pPr algn="ctr"/>
            <a:r>
              <a:rPr lang="en-GB" sz="4400" b="1" dirty="0"/>
              <a:t>your wealth and </a:t>
            </a:r>
          </a:p>
          <a:p>
            <a:pPr algn="ctr"/>
            <a:r>
              <a:rPr lang="en-GB" sz="4400" b="1" dirty="0"/>
              <a:t>your loved ones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740289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90927" y="186563"/>
            <a:ext cx="456618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400" b="1" dirty="0"/>
              <a:t>Vulnerable Beneficiaries</a:t>
            </a:r>
          </a:p>
          <a:p>
            <a:pPr algn="ctr"/>
            <a:r>
              <a:rPr lang="en-GB" sz="3400" b="1" dirty="0"/>
              <a:t>The “Inheritance Pot”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970904-1E1F-4598-89C4-115327DB0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477" y="3976576"/>
            <a:ext cx="2954929" cy="18386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F9CB74-3B60-4DA0-A757-843B07328959}"/>
              </a:ext>
            </a:extLst>
          </p:cNvPr>
          <p:cNvSpPr txBox="1"/>
          <p:nvPr/>
        </p:nvSpPr>
        <p:spPr>
          <a:xfrm>
            <a:off x="524435" y="1922930"/>
            <a:ext cx="830004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dirty="0"/>
              <a:t>What is the “Inheritance Pot”?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ea typeface="MS PGothic" panose="020B0600070205080204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ea typeface="MS PGothic" panose="020B0600070205080204" pitchFamily="34" charset="-128"/>
              </a:rPr>
              <a:t>The “Inheritance Pot” is the wealth (inheritance) you HOPE to leave after you have passed away but 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ea typeface="MS PGothic" panose="020B0600070205080204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ea typeface="MS PGothic" panose="020B0600070205080204" pitchFamily="34" charset="-128"/>
              </a:rPr>
              <a:t>Why is it so important?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ea typeface="MS PGothic" panose="020B0600070205080204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ea typeface="MS PGothic" panose="020B0600070205080204" pitchFamily="34" charset="-128"/>
              </a:rPr>
              <a:t>The “Inheritance Pot” MUST be as large as possible to provide long-term financial support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54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toy&#10;&#10;Description generated with high confidence">
            <a:extLst>
              <a:ext uri="{FF2B5EF4-FFF2-40B4-BE49-F238E27FC236}">
                <a16:creationId xmlns:a16="http://schemas.microsoft.com/office/drawing/2014/main" id="{6EB42FD3-6DEF-4BC6-B0B7-16A53E7A1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63" y="4120725"/>
            <a:ext cx="1828800" cy="12144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37329" y="186563"/>
            <a:ext cx="85926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/>
              <a:t>Q. How big do you want the  </a:t>
            </a:r>
          </a:p>
          <a:p>
            <a:pPr algn="ctr"/>
            <a:r>
              <a:rPr lang="en-GB" sz="3200" b="1" dirty="0"/>
              <a:t>“Inheritance Pot” to be?</a:t>
            </a:r>
          </a:p>
        </p:txBody>
      </p:sp>
      <p:pic>
        <p:nvPicPr>
          <p:cNvPr id="7" name="Picture 6" descr="A close up of a toy&#10;&#10;Description generated with high confidence">
            <a:extLst>
              <a:ext uri="{FF2B5EF4-FFF2-40B4-BE49-F238E27FC236}">
                <a16:creationId xmlns:a16="http://schemas.microsoft.com/office/drawing/2014/main" id="{6EB42FD3-6DEF-4BC6-B0B7-16A53E7A19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195" y="3231183"/>
            <a:ext cx="3168345" cy="2103980"/>
          </a:xfrm>
          <a:prstGeom prst="rect">
            <a:avLst/>
          </a:prstGeom>
        </p:spPr>
      </p:pic>
      <p:pic>
        <p:nvPicPr>
          <p:cNvPr id="8" name="Picture 7" descr="A close up of a toy&#10;&#10;Description generated with high confidence">
            <a:extLst>
              <a:ext uri="{FF2B5EF4-FFF2-40B4-BE49-F238E27FC236}">
                <a16:creationId xmlns:a16="http://schemas.microsoft.com/office/drawing/2014/main" id="{6EB42FD3-6DEF-4BC6-B0B7-16A53E7A19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598" y="1834396"/>
            <a:ext cx="5271742" cy="350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7C4822-67A6-401C-8DEA-760DD96E6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879" y="1841351"/>
            <a:ext cx="7173213" cy="368757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GB" sz="11200" dirty="0"/>
              <a:t>The </a:t>
            </a:r>
            <a:r>
              <a:rPr lang="en-GB" sz="11200" b="1" dirty="0"/>
              <a:t>three key factors </a:t>
            </a:r>
            <a:r>
              <a:rPr lang="en-GB" sz="11200" dirty="0"/>
              <a:t>are: -</a:t>
            </a:r>
          </a:p>
          <a:p>
            <a:pPr marL="0" indent="0" algn="ctr">
              <a:buNone/>
            </a:pPr>
            <a:endParaRPr lang="en-GB" sz="11200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11200" dirty="0"/>
              <a:t>  You must maximise YOUR  inheritance </a:t>
            </a:r>
          </a:p>
          <a:p>
            <a:pPr marL="0" indent="0">
              <a:buNone/>
            </a:pPr>
            <a:endParaRPr lang="en-GB" sz="11200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11200" dirty="0"/>
              <a:t>  You must maximise THEIR inheritance</a:t>
            </a:r>
          </a:p>
          <a:p>
            <a:pPr marL="0" indent="0">
              <a:buNone/>
            </a:pPr>
            <a:r>
              <a:rPr lang="en-GB" sz="11200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1200" dirty="0"/>
              <a:t>  You must protect THEIR inheritance (long-term)</a:t>
            </a:r>
          </a:p>
          <a:p>
            <a:pPr marL="0" indent="0">
              <a:buNone/>
            </a:pPr>
            <a:endParaRPr lang="en-GB" sz="112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249D7-FCF3-4BE0-8022-320D49E150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99140" y="173739"/>
            <a:ext cx="8510954" cy="13747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200" b="1" dirty="0"/>
              <a:t>Estate Planning for Vulnerable Beneficiaries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B3C3E7-21E9-46D8-BEEB-697651C93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73" y="2694758"/>
            <a:ext cx="3401927" cy="211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6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21944" y="186563"/>
            <a:ext cx="7286930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400" b="1" dirty="0"/>
              <a:t>Vulnerable Beneficiaries</a:t>
            </a:r>
          </a:p>
          <a:p>
            <a:pPr algn="ctr"/>
            <a:r>
              <a:rPr lang="en-GB" sz="3400" b="1" dirty="0"/>
              <a:t>How to maximise the “Inheritance Pot”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970904-1E1F-4598-89C4-115327DB0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477" y="4074459"/>
            <a:ext cx="2797617" cy="17407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AD7095-D3A0-46E3-BD19-B443F9A7937F}"/>
              </a:ext>
            </a:extLst>
          </p:cNvPr>
          <p:cNvSpPr txBox="1"/>
          <p:nvPr/>
        </p:nvSpPr>
        <p:spPr>
          <a:xfrm>
            <a:off x="510987" y="1828800"/>
            <a:ext cx="831348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ea typeface="MS PGothic" panose="020B0600070205080204" pitchFamily="34" charset="-128"/>
              </a:rPr>
              <a:t>1. First you must protect </a:t>
            </a:r>
            <a:r>
              <a:rPr lang="en-US" sz="2800" b="1" dirty="0">
                <a:ea typeface="MS PGothic" panose="020B0600070205080204" pitchFamily="34" charset="-128"/>
              </a:rPr>
              <a:t>YOUR</a:t>
            </a:r>
            <a:r>
              <a:rPr lang="en-US" sz="2800" dirty="0">
                <a:ea typeface="MS PGothic" panose="020B0600070205080204" pitchFamily="34" charset="-128"/>
              </a:rPr>
              <a:t> inheritance from loss as a result of: 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ea typeface="MS PGothic" panose="020B0600070205080204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ea typeface="MS PGothic" panose="020B0600070205080204" pitchFamily="34" charset="-128"/>
              </a:rPr>
              <a:t>(</a:t>
            </a:r>
            <a:r>
              <a:rPr lang="en-US" sz="2800" dirty="0" err="1">
                <a:ea typeface="MS PGothic" panose="020B0600070205080204" pitchFamily="34" charset="-128"/>
              </a:rPr>
              <a:t>i</a:t>
            </a:r>
            <a:r>
              <a:rPr lang="en-US" sz="2800" dirty="0">
                <a:ea typeface="MS PGothic" panose="020B0600070205080204" pitchFamily="34" charset="-128"/>
              </a:rPr>
              <a:t>)	Sideways Disinheritance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US" sz="1400" dirty="0">
              <a:ea typeface="MS PGothic" panose="020B0600070205080204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ea typeface="MS PGothic" panose="020B0600070205080204" pitchFamily="34" charset="-128"/>
              </a:rPr>
              <a:t>(ii)	Local Authority care fees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US" sz="1400" dirty="0">
              <a:ea typeface="MS PGothic" panose="020B0600070205080204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ea typeface="MS PGothic" panose="020B0600070205080204" pitchFamily="34" charset="-128"/>
              </a:rPr>
              <a:t>(iii)	Other disinheritance threats; probate, tax, 	divorce, creditors etc.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8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21946" y="186563"/>
            <a:ext cx="784257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400" b="1" dirty="0"/>
              <a:t>Vulnerable Beneficiaries</a:t>
            </a:r>
          </a:p>
          <a:p>
            <a:pPr algn="ctr"/>
            <a:r>
              <a:rPr lang="en-GB" sz="3400" b="1" dirty="0"/>
              <a:t>How to maximise the “Inheritance Pot”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970904-1E1F-4598-89C4-115327DB0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477" y="3976576"/>
            <a:ext cx="2954929" cy="18386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3DFF02-98A2-45F1-B343-86C1F9DF66BF}"/>
              </a:ext>
            </a:extLst>
          </p:cNvPr>
          <p:cNvSpPr txBox="1"/>
          <p:nvPr/>
        </p:nvSpPr>
        <p:spPr>
          <a:xfrm>
            <a:off x="645459" y="1707776"/>
            <a:ext cx="81790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ea typeface="MS PGothic" panose="020B0600070205080204" pitchFamily="34" charset="-128"/>
              </a:rPr>
              <a:t>2. Second, you must protect </a:t>
            </a:r>
            <a:r>
              <a:rPr lang="en-US" sz="2800" b="1" dirty="0">
                <a:ea typeface="MS PGothic" panose="020B0600070205080204" pitchFamily="34" charset="-128"/>
              </a:rPr>
              <a:t>THEIR</a:t>
            </a:r>
            <a:r>
              <a:rPr lang="en-US" sz="2800" dirty="0">
                <a:ea typeface="MS PGothic" panose="020B0600070205080204" pitchFamily="34" charset="-128"/>
              </a:rPr>
              <a:t> inheritance from loss as a result of: 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ea typeface="MS PGothic" panose="020B0600070205080204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ea typeface="MS PGothic" panose="020B0600070205080204" pitchFamily="34" charset="-128"/>
              </a:rPr>
              <a:t>(</a:t>
            </a:r>
            <a:r>
              <a:rPr lang="en-US" sz="2800" dirty="0" err="1">
                <a:ea typeface="MS PGothic" panose="020B0600070205080204" pitchFamily="34" charset="-128"/>
              </a:rPr>
              <a:t>i</a:t>
            </a:r>
            <a:r>
              <a:rPr lang="en-US" sz="2800" dirty="0">
                <a:ea typeface="MS PGothic" panose="020B0600070205080204" pitchFamily="34" charset="-128"/>
              </a:rPr>
              <a:t>)	Sideways Disinheritance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US" sz="1400" dirty="0">
              <a:ea typeface="MS PGothic" panose="020B0600070205080204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ea typeface="MS PGothic" panose="020B0600070205080204" pitchFamily="34" charset="-128"/>
              </a:rPr>
              <a:t>(ii)	Local Authority care fees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US" sz="1400" dirty="0">
              <a:ea typeface="MS PGothic" panose="020B0600070205080204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ea typeface="MS PGothic" panose="020B0600070205080204" pitchFamily="34" charset="-128"/>
              </a:rPr>
              <a:t>(iii)	Other disinheritance threats; probate, tax, 	divorce, creditors etc.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47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4370644" y="309630"/>
            <a:ext cx="457933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Threats To Maximising </a:t>
            </a:r>
          </a:p>
          <a:p>
            <a:r>
              <a:rPr lang="en-GB" sz="3600" b="1" dirty="0"/>
              <a:t>“the Inheritance Pot”</a:t>
            </a:r>
          </a:p>
          <a:p>
            <a:endParaRPr lang="en-GB" sz="3600" b="1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52500" y="1828799"/>
            <a:ext cx="10287000" cy="3267636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ea typeface="MS PGothic" panose="020B0600070205080204" pitchFamily="34" charset="-128"/>
              </a:rPr>
              <a:t>The way you own your home is critical to maximising inheritance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ea typeface="MS PGothic" panose="020B0600070205080204" pitchFamily="34" charset="-128"/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ea typeface="MS PGothic" panose="020B0600070205080204" pitchFamily="34" charset="-128"/>
              </a:rPr>
              <a:t>Only two ways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ea typeface="MS PGothic" panose="020B0600070205080204" pitchFamily="34" charset="-128"/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ea typeface="MS PGothic" panose="020B0600070205080204" pitchFamily="34" charset="-128"/>
              </a:rPr>
              <a:t>Joint ownership vs TIC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8525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527639" y="290942"/>
            <a:ext cx="71367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tx1"/>
                </a:solidFill>
                <a:latin typeface="+mn-lt"/>
              </a:rPr>
              <a:t>Couple with joint assets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509A83-FF39-4770-BB25-8C1133AD11A4}"/>
              </a:ext>
            </a:extLst>
          </p:cNvPr>
          <p:cNvSpPr txBox="1"/>
          <p:nvPr/>
        </p:nvSpPr>
        <p:spPr>
          <a:xfrm>
            <a:off x="1546411" y="1775011"/>
            <a:ext cx="101256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ea typeface="MS PGothic" panose="020B0600070205080204" pitchFamily="34" charset="-128"/>
              </a:rPr>
              <a:t>1. Joint ownership   </a:t>
            </a:r>
            <a:r>
              <a:rPr lang="en-US" sz="2800" dirty="0">
                <a:ea typeface="MS PGothic" panose="020B0600070205080204" pitchFamily="34" charset="-128"/>
              </a:rPr>
              <a:t>			The problem = the law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ea typeface="MS PGothic" panose="020B0600070205080204" pitchFamily="34" charset="-128"/>
            </a:endParaRPr>
          </a:p>
          <a:p>
            <a:r>
              <a:rPr lang="en-GB" dirty="0"/>
              <a:t>	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Main asset probably your home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Both own 100% of the property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Ownership passes </a:t>
            </a:r>
            <a:r>
              <a:rPr lang="en-GB" sz="2800" b="1" dirty="0"/>
              <a:t>automatically</a:t>
            </a:r>
            <a:r>
              <a:rPr lang="en-GB" sz="2800" dirty="0"/>
              <a:t> to survivor on first death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Your Will/Intestacy are irrelevant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You have NO CONTROL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This has two major implications</a:t>
            </a: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39348B-80CC-4924-9BAB-23645BCC4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75" y="1775011"/>
            <a:ext cx="1834535" cy="1066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527639" y="290942"/>
            <a:ext cx="90502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tx1"/>
                </a:solidFill>
                <a:latin typeface="+mn-lt"/>
              </a:rPr>
              <a:t>Joint ownership – Sideways Disinheritance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509A83-FF39-4770-BB25-8C1133AD11A4}"/>
              </a:ext>
            </a:extLst>
          </p:cNvPr>
          <p:cNvSpPr txBox="1"/>
          <p:nvPr/>
        </p:nvSpPr>
        <p:spPr>
          <a:xfrm>
            <a:off x="779929" y="1775011"/>
            <a:ext cx="1089211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Survivor now owns the 100% of the property, but risk of disinheritance due to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dirty="0"/>
          </a:p>
          <a:p>
            <a:r>
              <a:rPr lang="en-GB" sz="2800" b="1" dirty="0"/>
              <a:t>Sideway disinheritance </a:t>
            </a:r>
            <a:r>
              <a:rPr lang="en-GB" sz="2800" dirty="0"/>
              <a:t>– if the survivor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Remarries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Makes no Will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Makes the wrong Will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Owns property jointly with new spouse/partner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lvl="1"/>
            <a:r>
              <a:rPr lang="en-GB" sz="2800" dirty="0"/>
              <a:t>Property ends up going </a:t>
            </a:r>
            <a:r>
              <a:rPr lang="en-GB" sz="2800" b="1" dirty="0"/>
              <a:t>sideways</a:t>
            </a:r>
            <a:r>
              <a:rPr lang="en-GB" sz="2800" dirty="0"/>
              <a:t> to the new spouse or partner, down the wrong bloodline and </a:t>
            </a:r>
            <a:r>
              <a:rPr lang="en-GB" sz="2800" b="1" dirty="0"/>
              <a:t>disinheriting</a:t>
            </a:r>
            <a:r>
              <a:rPr lang="en-GB" sz="2800" dirty="0"/>
              <a:t> your beneficiaries</a:t>
            </a:r>
          </a:p>
          <a:p>
            <a:pPr lvl="1"/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60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527639" y="290942"/>
            <a:ext cx="71367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tx1"/>
                </a:solidFill>
                <a:latin typeface="+mn-lt"/>
              </a:rPr>
              <a:t>Joint ownership – Care Fees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509A83-FF39-4770-BB25-8C1133AD11A4}"/>
              </a:ext>
            </a:extLst>
          </p:cNvPr>
          <p:cNvSpPr txBox="1"/>
          <p:nvPr/>
        </p:nvSpPr>
        <p:spPr>
          <a:xfrm>
            <a:off x="1546411" y="1775011"/>
            <a:ext cx="101256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Survivor now owns the whole property, but major risk of loss due to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dirty="0"/>
          </a:p>
          <a:p>
            <a:endParaRPr lang="en-GB" sz="2800" b="1" dirty="0"/>
          </a:p>
          <a:p>
            <a:r>
              <a:rPr lang="en-GB" sz="2800" b="1" dirty="0"/>
              <a:t>Long-term care fees - </a:t>
            </a:r>
            <a:r>
              <a:rPr lang="en-GB" sz="2800" dirty="0"/>
              <a:t>if the survivor goes into care</a:t>
            </a:r>
          </a:p>
          <a:p>
            <a:endParaRPr lang="en-GB" sz="2800" dirty="0"/>
          </a:p>
          <a:p>
            <a:r>
              <a:rPr lang="en-GB" sz="2800" dirty="0"/>
              <a:t>Problem is the limits – haven’t changed for many years</a:t>
            </a:r>
          </a:p>
          <a:p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66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 txBox="1">
            <a:spLocks noChangeArrowheads="1"/>
          </p:cNvSpPr>
          <p:nvPr/>
        </p:nvSpPr>
        <p:spPr bwMode="auto">
          <a:xfrm>
            <a:off x="4118775" y="1600202"/>
            <a:ext cx="6611141" cy="306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8" eaLnBrk="1" hangingPunct="1">
              <a:spcBef>
                <a:spcPct val="20000"/>
              </a:spcBef>
              <a:defRPr/>
            </a:pPr>
            <a:endParaRPr lang="en-GB" altLang="en-US" dirty="0"/>
          </a:p>
          <a:p>
            <a:pPr eaLnBrk="1" hangingPunct="1">
              <a:spcBef>
                <a:spcPct val="20000"/>
              </a:spcBef>
              <a:defRPr/>
            </a:pPr>
            <a:r>
              <a:rPr lang="en-GB" altLang="en-US" sz="2000" dirty="0">
                <a:latin typeface="+mn-lt"/>
              </a:rPr>
              <a:t>Upper Limit £23,250	       </a:t>
            </a:r>
            <a:r>
              <a:rPr lang="en-GB" altLang="en-US" sz="2000" b="1" dirty="0">
                <a:latin typeface="+mn-lt"/>
              </a:rPr>
              <a:t>100% tax above £23,250</a:t>
            </a:r>
            <a:endParaRPr lang="en-GB" altLang="en-US" sz="2000" dirty="0">
              <a:latin typeface="+mn-lt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en-GB" altLang="en-US" sz="2000" dirty="0">
              <a:latin typeface="+mn-lt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GB" altLang="en-US" sz="2000" dirty="0">
                <a:latin typeface="+mn-lt"/>
              </a:rPr>
              <a:t>Middle Band	£14,250 - £23,250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GB" altLang="en-US" sz="2000" dirty="0">
              <a:latin typeface="+mn-lt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GB" altLang="en-US" sz="2000" dirty="0">
                <a:latin typeface="+mn-lt"/>
              </a:rPr>
              <a:t>Lower Limit £14,250	       </a:t>
            </a:r>
            <a:r>
              <a:rPr lang="en-GB" altLang="en-US" sz="2000" b="1" dirty="0">
                <a:latin typeface="+mn-lt"/>
              </a:rPr>
              <a:t>All you are left with!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GB" altLang="en-US" sz="2000" b="1" dirty="0">
              <a:latin typeface="+mn-lt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en-GB" altLang="en-US" sz="2000" b="1" dirty="0">
              <a:latin typeface="+mn-lt"/>
            </a:endParaRPr>
          </a:p>
        </p:txBody>
      </p:sp>
      <p:sp>
        <p:nvSpPr>
          <p:cNvPr id="41988" name="AutoShape 5"/>
          <p:cNvSpPr>
            <a:spLocks noChangeArrowheads="1"/>
          </p:cNvSpPr>
          <p:nvPr/>
        </p:nvSpPr>
        <p:spPr bwMode="auto">
          <a:xfrm>
            <a:off x="6536903" y="1796879"/>
            <a:ext cx="541337" cy="675758"/>
          </a:xfrm>
          <a:prstGeom prst="upArrow">
            <a:avLst>
              <a:gd name="adj1" fmla="val 50000"/>
              <a:gd name="adj2" fmla="val 2496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1989" name="AutoShape 4"/>
          <p:cNvSpPr>
            <a:spLocks noChangeArrowheads="1"/>
          </p:cNvSpPr>
          <p:nvPr/>
        </p:nvSpPr>
        <p:spPr bwMode="auto">
          <a:xfrm>
            <a:off x="6531995" y="3428999"/>
            <a:ext cx="541337" cy="749618"/>
          </a:xfrm>
          <a:prstGeom prst="downArrow">
            <a:avLst>
              <a:gd name="adj1" fmla="val 50000"/>
              <a:gd name="adj2" fmla="val 24917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162966" y="559875"/>
            <a:ext cx="78207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tx1"/>
                </a:solidFill>
                <a:latin typeface="+mn-lt"/>
              </a:rPr>
              <a:t>What are the limits for Long-Term Care?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851689-59B7-434D-AFA8-4A84011FE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33" y="1343435"/>
            <a:ext cx="2293390" cy="15826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386446-0018-4C8B-8BA8-613306240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27" y="4552376"/>
            <a:ext cx="1233248" cy="717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8B5AC2-7BED-4A4A-80A2-B762FC6EB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83" y="3252614"/>
            <a:ext cx="541337" cy="3527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731379-9700-416C-B8C8-30276618AC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54" y="3641071"/>
            <a:ext cx="819593" cy="717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41988" grpId="0" animBg="1"/>
      <p:bldP spid="419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5D68F2-82A0-4480-BE17-62250F73E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72017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To identify specific legal and financial problems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To provide advice in relation to your options and solutions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To provide guidance on how to get the right help and advice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2BE13-6AC7-452C-82A3-AF62DCB24F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3097" y="173739"/>
            <a:ext cx="8046721" cy="137477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600" b="1" dirty="0"/>
              <a:t>Our 3 Aims Today </a:t>
            </a:r>
          </a:p>
        </p:txBody>
      </p:sp>
    </p:spTree>
    <p:extLst>
      <p:ext uri="{BB962C8B-B14F-4D97-AF65-F5344CB8AC3E}">
        <p14:creationId xmlns:p14="http://schemas.microsoft.com/office/powerpoint/2010/main" val="25588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3160059" y="333375"/>
            <a:ext cx="78530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  <a:latin typeface="+mn-lt"/>
              </a:rPr>
              <a:t>What’s the problem with care fees</a:t>
            </a:r>
          </a:p>
        </p:txBody>
      </p:sp>
      <p:pic>
        <p:nvPicPr>
          <p:cNvPr id="39939" name="Picture 4" descr="oldwo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5" y="2565946"/>
            <a:ext cx="216852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2135114" y="1397000"/>
          <a:ext cx="56886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252593" y="214573"/>
            <a:ext cx="5808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Protecting your biggest asset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848711" y="935165"/>
            <a:ext cx="5978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This is a joint tenancy </a:t>
            </a:r>
          </a:p>
          <a:p>
            <a:r>
              <a:rPr lang="en-GB" sz="2400" dirty="0"/>
              <a:t>Both parties own 100% of the property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848710" y="3151171"/>
            <a:ext cx="5978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/>
              <a:t>Survivor now owns 100%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/>
              <a:t>100% at risk of sideways disinheritance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/>
              <a:t>100% at risk from care fees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75933" y="2227834"/>
            <a:ext cx="4311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On death – you have no control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62456" y="4728072"/>
            <a:ext cx="392351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So what options do we have?</a:t>
            </a:r>
          </a:p>
          <a:p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DD103E8-8800-4BC4-BCD6-C2C130B775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4"/>
          <a:stretch/>
        </p:blipFill>
        <p:spPr>
          <a:xfrm>
            <a:off x="1112356" y="1190994"/>
            <a:ext cx="3382274" cy="41085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F8D962A-DE9C-4BCB-841A-44D579719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41" y="2496428"/>
            <a:ext cx="1171853" cy="13284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EAA5E1B-659C-47D5-BEE5-4DCF6127DC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100" y="2521917"/>
            <a:ext cx="1449175" cy="1302979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64C1703-D6F6-4D24-9207-D7DB58FE0C26}"/>
              </a:ext>
            </a:extLst>
          </p:cNvPr>
          <p:cNvSpPr/>
          <p:nvPr/>
        </p:nvSpPr>
        <p:spPr>
          <a:xfrm>
            <a:off x="300840" y="1120877"/>
            <a:ext cx="5028243" cy="4345859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3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250153" y="163571"/>
            <a:ext cx="5808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Protecting your biggest asset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4"/>
          <a:stretch/>
        </p:blipFill>
        <p:spPr>
          <a:xfrm>
            <a:off x="1112356" y="1190994"/>
            <a:ext cx="3382274" cy="41085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41" y="2496428"/>
            <a:ext cx="1171853" cy="13284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100" y="2521917"/>
            <a:ext cx="1449175" cy="130297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848711" y="935165"/>
            <a:ext cx="597810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Change ownership to tenants in common</a:t>
            </a:r>
          </a:p>
          <a:p>
            <a:endParaRPr lang="en-GB" sz="1000" dirty="0"/>
          </a:p>
          <a:p>
            <a:r>
              <a:rPr lang="en-GB" sz="2400" dirty="0"/>
              <a:t>Each party now owns  50% of the property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883445" y="2714404"/>
            <a:ext cx="59781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/>
              <a:t>The first to die makes a gift to a Life Interest Will </a:t>
            </a:r>
            <a:r>
              <a:rPr lang="en-GB" sz="2400" b="1" dirty="0"/>
              <a:t>Trust</a:t>
            </a:r>
            <a:r>
              <a:rPr lang="en-GB" sz="2400" dirty="0"/>
              <a:t> protecting the survivor for life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/>
              <a:t>The survivor is still in control of the property, no rent, can move etc.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b="1" dirty="0"/>
              <a:t>BUT 50% of the property is now ring-fenced for beneficiaries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  <p:sp>
        <p:nvSpPr>
          <p:cNvPr id="21" name="Rectangle 20"/>
          <p:cNvSpPr/>
          <p:nvPr/>
        </p:nvSpPr>
        <p:spPr>
          <a:xfrm>
            <a:off x="6975233" y="2045313"/>
            <a:ext cx="3031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Now on first death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300841" y="1120877"/>
            <a:ext cx="2456830" cy="4345859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/>
          <p:cNvSpPr/>
          <p:nvPr/>
        </p:nvSpPr>
        <p:spPr>
          <a:xfrm>
            <a:off x="2758030" y="1120878"/>
            <a:ext cx="2423375" cy="4345858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1C1EB7-F479-4CD2-85FB-AA558532E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3859" y="3143869"/>
            <a:ext cx="2378076" cy="15584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79740A-812C-4FFE-A234-ACBA86CB21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5" t="10004" r="24883" b="14629"/>
          <a:stretch/>
        </p:blipFill>
        <p:spPr>
          <a:xfrm rot="19756301">
            <a:off x="519816" y="3952718"/>
            <a:ext cx="599768" cy="9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9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18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250153" y="163571"/>
            <a:ext cx="5808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Protecting your biggest asset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4"/>
          <a:stretch/>
        </p:blipFill>
        <p:spPr>
          <a:xfrm>
            <a:off x="1112356" y="1190994"/>
            <a:ext cx="3382274" cy="41085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41" y="2496428"/>
            <a:ext cx="1171853" cy="132846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848711" y="935165"/>
            <a:ext cx="59781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Change ownership to tenants in common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Each party now owns  50% of the property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Now on first death</a:t>
            </a:r>
          </a:p>
          <a:p>
            <a:endParaRPr lang="en-GB" sz="2400" dirty="0"/>
          </a:p>
        </p:txBody>
      </p:sp>
      <p:sp>
        <p:nvSpPr>
          <p:cNvPr id="22" name="Rectangle 21"/>
          <p:cNvSpPr/>
          <p:nvPr/>
        </p:nvSpPr>
        <p:spPr>
          <a:xfrm>
            <a:off x="5730606" y="2419748"/>
            <a:ext cx="617651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50% of property </a:t>
            </a:r>
            <a:r>
              <a:rPr lang="en-GB" sz="2400" b="1" dirty="0"/>
              <a:t>cannot</a:t>
            </a:r>
            <a:r>
              <a:rPr lang="en-GB" sz="2400" dirty="0"/>
              <a:t> go sideways  to a new spouse or partner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50% of property is ring-fenced and </a:t>
            </a:r>
            <a:r>
              <a:rPr lang="en-GB" sz="2400" b="1" dirty="0"/>
              <a:t>cannot</a:t>
            </a:r>
            <a:r>
              <a:rPr lang="en-GB" sz="2400" dirty="0"/>
              <a:t> be assessed by Local Authority for care fees if survivor goes into care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1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b="1" dirty="0"/>
              <a:t>BUT </a:t>
            </a:r>
            <a:r>
              <a:rPr lang="en-GB" sz="2400" dirty="0"/>
              <a:t>only 50% of property is protected!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b="1" dirty="0"/>
              <a:t>BUT</a:t>
            </a:r>
            <a:r>
              <a:rPr lang="en-GB" sz="2400" dirty="0"/>
              <a:t> probate still needed - ~£10k/12 months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b="1" dirty="0"/>
              <a:t>BUT</a:t>
            </a:r>
            <a:r>
              <a:rPr lang="en-GB" sz="2400" dirty="0"/>
              <a:t> “what ifs”</a:t>
            </a:r>
            <a:endParaRPr lang="en-GB" dirty="0"/>
          </a:p>
        </p:txBody>
      </p:sp>
      <p:sp>
        <p:nvSpPr>
          <p:cNvPr id="18" name="Rectangle: Rounded Corners 17"/>
          <p:cNvSpPr/>
          <p:nvPr/>
        </p:nvSpPr>
        <p:spPr>
          <a:xfrm>
            <a:off x="300841" y="1120877"/>
            <a:ext cx="2456830" cy="4345859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/>
          <p:cNvSpPr/>
          <p:nvPr/>
        </p:nvSpPr>
        <p:spPr>
          <a:xfrm>
            <a:off x="2758030" y="1120878"/>
            <a:ext cx="2423375" cy="4345858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1C1EB7-F479-4CD2-85FB-AA558532EE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3859" y="3143869"/>
            <a:ext cx="2378076" cy="15584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79740A-812C-4FFE-A234-ACBA86CB21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5" t="10004" r="24883" b="14629"/>
          <a:stretch/>
        </p:blipFill>
        <p:spPr>
          <a:xfrm rot="19756301">
            <a:off x="519816" y="3952718"/>
            <a:ext cx="599768" cy="9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252024" y="258409"/>
            <a:ext cx="5075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Protecting </a:t>
            </a:r>
            <a:r>
              <a:rPr lang="en-GB" sz="3600" b="1" u="sng" dirty="0"/>
              <a:t>all</a:t>
            </a:r>
            <a:r>
              <a:rPr lang="en-GB" sz="3600" b="1" dirty="0"/>
              <a:t> your assets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39725" y="1813864"/>
            <a:ext cx="32674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/>
              <a:t>Lifetime Trust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6199" y="2774797"/>
            <a:ext cx="3891615" cy="1665357"/>
            <a:chOff x="259871" y="1602095"/>
            <a:chExt cx="4271034" cy="158921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71" y="1602095"/>
              <a:ext cx="1834535" cy="106679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536" y="2105936"/>
              <a:ext cx="657588" cy="42852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8254" y="1902735"/>
              <a:ext cx="1472651" cy="1288570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5129511" y="1168795"/>
            <a:ext cx="6724983" cy="3908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Lifetime Trusts</a:t>
            </a:r>
            <a:r>
              <a:rPr lang="en-GB" sz="2400" dirty="0"/>
              <a:t> </a:t>
            </a:r>
            <a:r>
              <a:rPr lang="en-GB" sz="2800" dirty="0"/>
              <a:t>are the key to effective </a:t>
            </a:r>
          </a:p>
          <a:p>
            <a:r>
              <a:rPr lang="en-GB" sz="2800" dirty="0"/>
              <a:t>estate planning</a:t>
            </a:r>
          </a:p>
          <a:p>
            <a:endParaRPr lang="en-GB" sz="1200" dirty="0"/>
          </a:p>
          <a:p>
            <a:r>
              <a:rPr lang="en-GB" sz="2800" dirty="0"/>
              <a:t>By transferring your assets into a trust now: -</a:t>
            </a:r>
          </a:p>
          <a:p>
            <a:endParaRPr lang="en-GB" sz="1200" dirty="0"/>
          </a:p>
          <a:p>
            <a:pPr marL="457200" indent="-457200">
              <a:buAutoNum type="arabicPeriod"/>
            </a:pPr>
            <a:r>
              <a:rPr lang="en-GB" sz="2800" dirty="0"/>
              <a:t>You can protect all your wealth against </a:t>
            </a:r>
          </a:p>
          <a:p>
            <a:r>
              <a:rPr lang="en-GB" sz="2800" dirty="0"/>
              <a:t>      all threats during your lifetime</a:t>
            </a:r>
          </a:p>
          <a:p>
            <a:pPr lvl="3"/>
            <a:r>
              <a:rPr lang="en-GB" sz="2800" dirty="0"/>
              <a:t>		AND  </a:t>
            </a:r>
          </a:p>
          <a:p>
            <a:pPr marL="514350" indent="-514350">
              <a:buAutoNum type="arabicPeriod" startAt="2"/>
            </a:pPr>
            <a:r>
              <a:rPr lang="en-GB" sz="2800" dirty="0"/>
              <a:t>You can protect your wealth and your </a:t>
            </a:r>
          </a:p>
          <a:p>
            <a:r>
              <a:rPr lang="en-GB" sz="2800" dirty="0"/>
              <a:t>      beneficiaries long-term </a:t>
            </a:r>
          </a:p>
        </p:txBody>
      </p:sp>
    </p:spTree>
    <p:extLst>
      <p:ext uri="{BB962C8B-B14F-4D97-AF65-F5344CB8AC3E}">
        <p14:creationId xmlns:p14="http://schemas.microsoft.com/office/powerpoint/2010/main" val="254577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702454" y="285761"/>
            <a:ext cx="7074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Principal benefits of a Lifetime Trust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70359" y="3696536"/>
            <a:ext cx="3284781" cy="1520923"/>
            <a:chOff x="259871" y="1602095"/>
            <a:chExt cx="4271034" cy="158921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71" y="1602095"/>
              <a:ext cx="1834535" cy="106679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536" y="2105936"/>
              <a:ext cx="657588" cy="42852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8254" y="1902735"/>
              <a:ext cx="1472651" cy="1288570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2904780" y="1094742"/>
            <a:ext cx="79738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Maximises inheritance by avoiding: 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Sideways disinheritance - protects 100% of your home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Probate costs average £10,000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Probate delays of 12 months +</a:t>
            </a:r>
          </a:p>
          <a:p>
            <a:r>
              <a:rPr lang="en-GB" sz="2400" dirty="0"/>
              <a:t>Beneficiaries disinheritance in event of: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282665" y="3085602"/>
            <a:ext cx="43382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Loss of benefits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Divorce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Insolvency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IHT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Unreliability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Challenges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Care* </a:t>
            </a:r>
          </a:p>
        </p:txBody>
      </p:sp>
    </p:spTree>
    <p:extLst>
      <p:ext uri="{BB962C8B-B14F-4D97-AF65-F5344CB8AC3E}">
        <p14:creationId xmlns:p14="http://schemas.microsoft.com/office/powerpoint/2010/main" val="49004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7037" y="186563"/>
            <a:ext cx="7076745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400" b="1" dirty="0"/>
              <a:t>Vulnerable Beneficiaries</a:t>
            </a:r>
          </a:p>
          <a:p>
            <a:pPr algn="ctr"/>
            <a:r>
              <a:rPr lang="en-GB" sz="3400" b="1" dirty="0"/>
              <a:t>How to protect the “Inheritance Pot”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970904-1E1F-4598-89C4-115327DB0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477" y="3976576"/>
            <a:ext cx="2954929" cy="18386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A1469A-2801-4676-85D3-9D45EDDF40BE}"/>
              </a:ext>
            </a:extLst>
          </p:cNvPr>
          <p:cNvSpPr txBox="1"/>
          <p:nvPr/>
        </p:nvSpPr>
        <p:spPr>
          <a:xfrm>
            <a:off x="551330" y="2117112"/>
            <a:ext cx="839417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ea typeface="MS PGothic" panose="020B0600070205080204" pitchFamily="34" charset="-128"/>
              </a:rPr>
              <a:t>Protect the Vulnerable Beneficiary's “Inheritance Pot” from 3 major threats: 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ea typeface="MS PGothic" panose="020B0600070205080204" pitchFamily="34" charset="-128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800" dirty="0">
                <a:ea typeface="MS PGothic" panose="020B0600070205080204" pitchFamily="34" charset="-128"/>
              </a:rPr>
              <a:t>The Vulnerable Beneficiary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US" sz="1400" dirty="0">
              <a:ea typeface="MS PGothic" panose="020B0600070205080204" pitchFamily="34" charset="-128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800" dirty="0">
                <a:ea typeface="MS PGothic" panose="020B0600070205080204" pitchFamily="34" charset="-128"/>
              </a:rPr>
              <a:t>Unscrupulous Third Parties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US" sz="1400" dirty="0">
              <a:ea typeface="MS PGothic" panose="020B0600070205080204" pitchFamily="34" charset="-128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800" dirty="0">
                <a:ea typeface="MS PGothic" panose="020B0600070205080204" pitchFamily="34" charset="-128"/>
              </a:rPr>
              <a:t>Loss of Means Tested Benefits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96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FF5EBD-EAB3-4ACB-AA0B-1E802175A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dirty="0"/>
              <a:t>Protection may be needed against wasting an inheritance:</a:t>
            </a:r>
          </a:p>
          <a:p>
            <a:pPr marL="0" indent="0">
              <a:buNone/>
            </a:pPr>
            <a:endParaRPr lang="en-GB" sz="3600" dirty="0"/>
          </a:p>
          <a:p>
            <a:pPr marL="514350" indent="-514350">
              <a:buAutoNum type="arabicPeriod"/>
            </a:pPr>
            <a:r>
              <a:rPr lang="en-GB" sz="3600" dirty="0"/>
              <a:t>Self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6B7B0-C868-44C3-A9BA-72F7398632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6284" y="577777"/>
            <a:ext cx="8741939" cy="8257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/>
              <a:t>Specific threats for Vulnerable Beneficiaries</a:t>
            </a:r>
          </a:p>
        </p:txBody>
      </p:sp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10530ADE-02EC-4296-8ECA-F9C3AC30347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965" y="3160781"/>
            <a:ext cx="2267630" cy="168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360" y="3160781"/>
            <a:ext cx="2762240" cy="174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2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FF5EBD-EAB3-4ACB-AA0B-1E802175A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dirty="0"/>
              <a:t>Protection may be needed against others:</a:t>
            </a:r>
          </a:p>
          <a:p>
            <a:pPr marL="0" indent="0">
              <a:buNone/>
            </a:pPr>
            <a:endParaRPr lang="en-GB" sz="3600" dirty="0"/>
          </a:p>
          <a:p>
            <a:pPr marL="514350" indent="-514350">
              <a:buAutoNum type="arabicPeriod" startAt="2"/>
            </a:pPr>
            <a:r>
              <a:rPr lang="en-GB" sz="3600" dirty="0"/>
              <a:t>Financial abuse by unscrupulous third parties</a:t>
            </a:r>
          </a:p>
          <a:p>
            <a:pPr marL="514350" indent="-514350">
              <a:buAutoNum type="arabicPeriod" startAt="2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3EFD37FF-57BB-4915-8009-3B5BD64B9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44" y="3808699"/>
            <a:ext cx="3516923" cy="17064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86B7B0-C868-44C3-A9BA-72F7398632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6284" y="577777"/>
            <a:ext cx="8741939" cy="8257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/>
              <a:t>Specific threats for Vulnerable Beneficiaries</a:t>
            </a:r>
          </a:p>
        </p:txBody>
      </p:sp>
    </p:spTree>
    <p:extLst>
      <p:ext uri="{BB962C8B-B14F-4D97-AF65-F5344CB8AC3E}">
        <p14:creationId xmlns:p14="http://schemas.microsoft.com/office/powerpoint/2010/main" val="329217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FF5EBD-EAB3-4ACB-AA0B-1E802175A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3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3600" dirty="0"/>
              <a:t>Protection IS needed against:</a:t>
            </a:r>
          </a:p>
          <a:p>
            <a:pPr marL="0" indent="0">
              <a:buNone/>
            </a:pPr>
            <a:endParaRPr lang="en-GB" sz="3600" dirty="0"/>
          </a:p>
          <a:p>
            <a:pPr marL="742950" indent="-742950">
              <a:buAutoNum type="arabicPeriod" startAt="3"/>
            </a:pPr>
            <a:r>
              <a:rPr lang="en-GB" sz="3600" dirty="0"/>
              <a:t>Loss of means tested benefits 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b="1" dirty="0"/>
              <a:t>Assets held in trust are NOT means tested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2A963E-2EA6-4260-A427-3457EAF2C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8110" y="3198935"/>
            <a:ext cx="1660774" cy="14152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245671-83E4-40BF-A977-64B478DB7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462" y="3198935"/>
            <a:ext cx="1071570" cy="1513742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886B7B0-C868-44C3-A9BA-72F7398632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6284" y="577777"/>
            <a:ext cx="8741939" cy="8257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/>
              <a:t>Specific threats for Vulnerable Beneficiaries</a:t>
            </a:r>
          </a:p>
        </p:txBody>
      </p:sp>
    </p:spTree>
    <p:extLst>
      <p:ext uri="{BB962C8B-B14F-4D97-AF65-F5344CB8AC3E}">
        <p14:creationId xmlns:p14="http://schemas.microsoft.com/office/powerpoint/2010/main" val="303789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69160" y="404352"/>
            <a:ext cx="79248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prstMaterial="metal"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63500" dir="5400000" algn="ctr" rotWithShape="0">
                    <a:schemeClr val="bg1"/>
                  </a:outerShdw>
                </a:effectLst>
              </a:rPr>
              <a:t>About Us – EPS team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F26CCC-9AA7-495B-BB03-C764F904D2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6528" r="10312" b="27222"/>
          <a:stretch/>
        </p:blipFill>
        <p:spPr>
          <a:xfrm>
            <a:off x="2335989" y="1419726"/>
            <a:ext cx="7356510" cy="43674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451791E-4B1A-45ED-BC9E-CFEEBD1B1138}"/>
              </a:ext>
            </a:extLst>
          </p:cNvPr>
          <p:cNvSpPr/>
          <p:nvPr/>
        </p:nvSpPr>
        <p:spPr>
          <a:xfrm>
            <a:off x="4674486" y="2997030"/>
            <a:ext cx="2843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team</a:t>
            </a:r>
          </a:p>
        </p:txBody>
      </p:sp>
    </p:spTree>
    <p:extLst>
      <p:ext uri="{BB962C8B-B14F-4D97-AF65-F5344CB8AC3E}">
        <p14:creationId xmlns:p14="http://schemas.microsoft.com/office/powerpoint/2010/main" val="4094559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886B7B0-C868-44C3-A9BA-72F7398632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0669" y="199191"/>
            <a:ext cx="7783033" cy="1591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/>
              <a:t>Solutions: Estate Planning  </a:t>
            </a:r>
          </a:p>
          <a:p>
            <a:pPr marL="0" indent="0" algn="ctr">
              <a:buNone/>
            </a:pPr>
            <a:r>
              <a:rPr lang="en-GB" sz="3600" b="1" dirty="0"/>
              <a:t>for Vulnerable Beneficiaries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5664" y="1658679"/>
            <a:ext cx="1012219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Wills: </a:t>
            </a:r>
          </a:p>
          <a:p>
            <a:r>
              <a:rPr lang="en-GB" sz="2800" dirty="0"/>
              <a:t>An appropriate Will is essential: -</a:t>
            </a:r>
          </a:p>
          <a:p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But is only the starting point</a:t>
            </a:r>
          </a:p>
          <a:p>
            <a:endParaRPr lang="en-GB" sz="1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Can only distribute your estate</a:t>
            </a:r>
          </a:p>
          <a:p>
            <a:endParaRPr lang="en-GB" sz="1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Can only distribute what’s left of your estate on second death</a:t>
            </a:r>
          </a:p>
          <a:p>
            <a:endParaRPr lang="en-GB" sz="1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Common pitfalls/mistakes: </a:t>
            </a:r>
          </a:p>
          <a:p>
            <a:endParaRPr lang="en-GB" sz="2800" b="1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8331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3775BD-D269-43A7-8ACD-F62E65CE7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05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0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/>
              <a:t>   Not make a Will</a:t>
            </a:r>
          </a:p>
          <a:p>
            <a:pPr marL="0" indent="0">
              <a:buNone/>
            </a:pPr>
            <a:endParaRPr lang="en-GB" sz="1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/>
              <a:t>   Exclude – I(PFD) Act 1975 </a:t>
            </a:r>
          </a:p>
          <a:p>
            <a:pPr marL="0" indent="0">
              <a:buNone/>
            </a:pPr>
            <a:endParaRPr lang="en-GB" sz="1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/>
              <a:t>   Leave to a sibling to “look after” child</a:t>
            </a:r>
          </a:p>
          <a:p>
            <a:pPr marL="0" indent="0">
              <a:buNone/>
            </a:pPr>
            <a:endParaRPr lang="en-GB" sz="1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/>
              <a:t>   Leave absolutely to vulnerable beneficiary </a:t>
            </a:r>
          </a:p>
          <a:p>
            <a:pPr marL="0" indent="0">
              <a:buNone/>
            </a:pPr>
            <a:endParaRPr lang="en-GB" sz="11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/>
              <a:t>  ALL – result from not getting the right advice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4BC36-363D-4C61-A4DF-4E9D1C26D4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8848" y="173738"/>
            <a:ext cx="9771063" cy="1374775"/>
          </a:xfrm>
        </p:spPr>
        <p:txBody>
          <a:bodyPr/>
          <a:lstStyle/>
          <a:p>
            <a:endParaRPr lang="en-GB" dirty="0"/>
          </a:p>
          <a:p>
            <a:pPr marL="0" indent="0" algn="ctr">
              <a:buNone/>
            </a:pPr>
            <a:r>
              <a:rPr lang="en-GB" sz="3600" b="1" dirty="0"/>
              <a:t>Common pitfalls to avoid: -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664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886B7B0-C868-44C3-A9BA-72F7398632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0669" y="199191"/>
            <a:ext cx="7783033" cy="1591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/>
              <a:t>Solutions: Estate Planning  </a:t>
            </a:r>
          </a:p>
          <a:p>
            <a:pPr marL="0" indent="0" algn="ctr">
              <a:buNone/>
            </a:pPr>
            <a:r>
              <a:rPr lang="en-GB" sz="3600" b="1" dirty="0"/>
              <a:t>for Vulnerable Beneficiaries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5664" y="1658679"/>
            <a:ext cx="101221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Trusts: </a:t>
            </a:r>
          </a:p>
          <a:p>
            <a:r>
              <a:rPr lang="en-GB" sz="2800" dirty="0"/>
              <a:t>Vulnerable Beneficiary Trusts are specifically designed to protect an inheritance against: -</a:t>
            </a:r>
          </a:p>
          <a:p>
            <a:endParaRPr lang="en-GB" sz="2800" dirty="0"/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ea typeface="MS PGothic" panose="020B0600070205080204" pitchFamily="34" charset="-128"/>
              </a:rPr>
              <a:t>Wasting Inheritance; can drip feed money as needed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ea typeface="MS PGothic" panose="020B0600070205080204" pitchFamily="34" charset="-128"/>
              </a:rPr>
              <a:t>Financial Abuse; trustees in control of distributing money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ea typeface="MS PGothic" panose="020B0600070205080204" pitchFamily="34" charset="-128"/>
              </a:rPr>
              <a:t>Loss of Means Tested Benefits; not part of beneficiary’s estate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6906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FF5EBD-EAB3-4ACB-AA0B-1E802175A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60" y="1591709"/>
            <a:ext cx="1187834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/>
              <a:t>Financial decisions: -</a:t>
            </a:r>
          </a:p>
          <a:p>
            <a:r>
              <a:rPr lang="en-GB" sz="3200" dirty="0"/>
              <a:t>Ability to make sound decisions </a:t>
            </a:r>
          </a:p>
          <a:p>
            <a:r>
              <a:rPr lang="en-GB" sz="3200" dirty="0"/>
              <a:t>Appointee for benefits vs LPA P&amp;FA vs Deputyship Application</a:t>
            </a:r>
          </a:p>
          <a:p>
            <a:endParaRPr lang="en-GB" sz="3200" dirty="0"/>
          </a:p>
          <a:p>
            <a:pPr marL="0" indent="0">
              <a:buNone/>
            </a:pPr>
            <a:r>
              <a:rPr lang="en-GB" sz="3200" b="1" dirty="0"/>
              <a:t>Personal decisions: -</a:t>
            </a:r>
          </a:p>
          <a:p>
            <a:r>
              <a:rPr lang="en-GB" sz="3200" dirty="0"/>
              <a:t>Ability to make sound decisions </a:t>
            </a:r>
          </a:p>
          <a:p>
            <a:r>
              <a:rPr lang="en-GB" sz="3200" dirty="0"/>
              <a:t>Best interest assessment vs LPA H&amp;W vs Deputyship Application</a:t>
            </a:r>
          </a:p>
          <a:p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886B7B0-C868-44C3-A9BA-72F7398632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6284" y="577777"/>
            <a:ext cx="8741939" cy="8257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/>
              <a:t>Other issues for Vulnerable Beneficiaries</a:t>
            </a:r>
          </a:p>
        </p:txBody>
      </p:sp>
    </p:spTree>
    <p:extLst>
      <p:ext uri="{BB962C8B-B14F-4D97-AF65-F5344CB8AC3E}">
        <p14:creationId xmlns:p14="http://schemas.microsoft.com/office/powerpoint/2010/main" val="253675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28DD21-D688-480C-A26F-B87647889708}"/>
              </a:ext>
            </a:extLst>
          </p:cNvPr>
          <p:cNvSpPr/>
          <p:nvPr/>
        </p:nvSpPr>
        <p:spPr>
          <a:xfrm>
            <a:off x="3174230" y="579969"/>
            <a:ext cx="8242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Getting the right legal advice – you should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E86ADD-7777-4F9C-8CB1-A048587DEE78}"/>
              </a:ext>
            </a:extLst>
          </p:cNvPr>
          <p:cNvSpPr/>
          <p:nvPr/>
        </p:nvSpPr>
        <p:spPr>
          <a:xfrm>
            <a:off x="1200350" y="2062155"/>
            <a:ext cx="9900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GB" sz="3200" dirty="0"/>
              <a:t>Choose someone experienced and STEP qualified</a:t>
            </a:r>
          </a:p>
          <a:p>
            <a:pPr marL="514350" indent="-514350">
              <a:buFont typeface="+mj-lt"/>
              <a:buAutoNum type="arabicPeriod"/>
            </a:pPr>
            <a:endParaRPr lang="en-GB" sz="3200" dirty="0"/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Identify your objectives clearly</a:t>
            </a:r>
          </a:p>
          <a:p>
            <a:pPr marL="514350" indent="-514350">
              <a:buFont typeface="+mj-lt"/>
              <a:buAutoNum type="arabicPeriod"/>
            </a:pPr>
            <a:endParaRPr lang="en-GB" sz="3200" dirty="0"/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Consider all your options and choose what’s right for you and your family</a:t>
            </a:r>
          </a:p>
        </p:txBody>
      </p:sp>
    </p:spTree>
    <p:extLst>
      <p:ext uri="{BB962C8B-B14F-4D97-AF65-F5344CB8AC3E}">
        <p14:creationId xmlns:p14="http://schemas.microsoft.com/office/powerpoint/2010/main" val="400741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607692" y="1441867"/>
            <a:ext cx="990081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We aim to make the process easy, convenient and affordable: -</a:t>
            </a:r>
          </a:p>
          <a:p>
            <a:endParaRPr lang="en-GB" sz="28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2800" dirty="0"/>
              <a:t>Home visits at convenient time/day (*Covid dependent)</a:t>
            </a:r>
          </a:p>
          <a:p>
            <a:endParaRPr lang="en-GB" sz="10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/>
              <a:t> No obligation or fee – just a cup of tea</a:t>
            </a:r>
          </a:p>
          <a:p>
            <a:endParaRPr lang="en-GB" sz="10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/>
              <a:t> Identify your concerns and objectives</a:t>
            </a:r>
          </a:p>
          <a:p>
            <a:endParaRPr lang="en-GB" sz="10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/>
              <a:t> Explain your options / jargon free “plain English”</a:t>
            </a:r>
          </a:p>
          <a:p>
            <a:endParaRPr lang="en-GB" sz="10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/>
              <a:t> Appropriate recommendations</a:t>
            </a:r>
          </a:p>
          <a:p>
            <a:endParaRPr lang="en-GB" sz="10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/>
              <a:t> You decide what’s best for you &amp; your loved ones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4D54D5-61BF-474E-AB59-FB7119680D14}"/>
              </a:ext>
            </a:extLst>
          </p:cNvPr>
          <p:cNvSpPr/>
          <p:nvPr/>
        </p:nvSpPr>
        <p:spPr>
          <a:xfrm>
            <a:off x="3796848" y="239701"/>
            <a:ext cx="4714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How we work with you </a:t>
            </a:r>
          </a:p>
        </p:txBody>
      </p:sp>
    </p:spTree>
    <p:extLst>
      <p:ext uri="{BB962C8B-B14F-4D97-AF65-F5344CB8AC3E}">
        <p14:creationId xmlns:p14="http://schemas.microsoft.com/office/powerpoint/2010/main" val="134194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5D68F2-82A0-4480-BE17-62250F73E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72017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Identify specific legal / financial problems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Provide advice in relation to your options / solutions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Provide guidance on how to get the right help and advice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2BE13-6AC7-452C-82A3-AF62DCB24F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3097" y="173739"/>
            <a:ext cx="8046721" cy="137477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600" b="1" dirty="0"/>
              <a:t>Our 3 Aims</a:t>
            </a:r>
          </a:p>
        </p:txBody>
      </p:sp>
    </p:spTree>
    <p:extLst>
      <p:ext uri="{BB962C8B-B14F-4D97-AF65-F5344CB8AC3E}">
        <p14:creationId xmlns:p14="http://schemas.microsoft.com/office/powerpoint/2010/main" val="27758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45887F-03A9-4C28-ABEA-1CA5A41AB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111" y="1694329"/>
            <a:ext cx="11591779" cy="40744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Other help - Useful Fact Sheets: -</a:t>
            </a:r>
          </a:p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r>
              <a:rPr lang="en-GB" b="1" dirty="0"/>
              <a:t>VB1 – General Information and Useful Contacts</a:t>
            </a:r>
          </a:p>
          <a:p>
            <a:pPr marL="0" indent="0">
              <a:buNone/>
            </a:pPr>
            <a:r>
              <a:rPr lang="en-GB" b="1" dirty="0"/>
              <a:t>VB2 – Wills and Trusts</a:t>
            </a:r>
          </a:p>
          <a:p>
            <a:pPr marL="0" indent="0">
              <a:buNone/>
            </a:pPr>
            <a:r>
              <a:rPr lang="en-GB" b="1" dirty="0"/>
              <a:t>VB3 - Guardianship</a:t>
            </a:r>
          </a:p>
          <a:p>
            <a:pPr marL="0" indent="0">
              <a:buNone/>
            </a:pPr>
            <a:r>
              <a:rPr lang="en-GB" b="1" dirty="0"/>
              <a:t>VB4 – Making Financial Decisions</a:t>
            </a:r>
          </a:p>
          <a:p>
            <a:pPr marL="0" indent="0">
              <a:buNone/>
            </a:pPr>
            <a:r>
              <a:rPr lang="en-GB" b="1" dirty="0"/>
              <a:t>VB5 – Making Personal Decisions </a:t>
            </a:r>
          </a:p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r>
              <a:rPr lang="en-GB" b="1" dirty="0"/>
              <a:t>Please call 0800 781 6658 </a:t>
            </a:r>
            <a:r>
              <a:rPr lang="en-GB" dirty="0"/>
              <a:t>or email </a:t>
            </a:r>
            <a:r>
              <a:rPr lang="en-GB" dirty="0">
                <a:hlinkClick r:id="rId3"/>
              </a:rPr>
              <a:t>info@estplan.co.uk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E261D-5078-4A1F-A20C-AA3A07B247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38076" y="297792"/>
            <a:ext cx="9353924" cy="106465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en-GB" sz="60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en-GB" sz="8000" b="1" dirty="0">
                <a:solidFill>
                  <a:srgbClr val="FF0000"/>
                </a:solidFill>
              </a:rPr>
              <a:t>Thank you for listening –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63939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2BE13-6AC7-452C-82A3-AF62DCB24F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26318" y="0"/>
            <a:ext cx="4659514" cy="13747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600" b="1" dirty="0"/>
              <a:t>About Us – Qualifications and Experience</a:t>
            </a:r>
          </a:p>
          <a:p>
            <a:pPr marL="0" indent="0" algn="ctr">
              <a:buNone/>
            </a:pP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A5D86D-845D-4808-A9E2-D137B4E1A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21" y="1814426"/>
            <a:ext cx="2410284" cy="14220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DD2043-E10E-4307-A07B-1AC70AEC75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6" t="22700" r="15875" b="21557"/>
          <a:stretch/>
        </p:blipFill>
        <p:spPr>
          <a:xfrm>
            <a:off x="4289700" y="1921702"/>
            <a:ext cx="2869810" cy="12075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2C6F8C-507A-467F-A11F-AAFDDEE5BA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5" t="7079" r="7534" b="15453"/>
          <a:stretch/>
        </p:blipFill>
        <p:spPr>
          <a:xfrm>
            <a:off x="7978988" y="1880875"/>
            <a:ext cx="2947481" cy="1548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018009-8712-4CF9-B84A-004234E48F29}"/>
              </a:ext>
            </a:extLst>
          </p:cNvPr>
          <p:cNvSpPr txBox="1"/>
          <p:nvPr/>
        </p:nvSpPr>
        <p:spPr>
          <a:xfrm>
            <a:off x="1234344" y="4211053"/>
            <a:ext cx="97233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sz="2000" dirty="0"/>
              <a:t>15 years in business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sz="2000" dirty="0"/>
              <a:t>35,000+ Wills and LPAs written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sz="2000" dirty="0"/>
              <a:t>Specialists in Vulnerable Beneficiary protection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39021" y="331749"/>
            <a:ext cx="25139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What we do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720" y="2809138"/>
            <a:ext cx="6391342" cy="28182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632" y="3184050"/>
            <a:ext cx="3656087" cy="24393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74" y="1093653"/>
            <a:ext cx="6394450" cy="16827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673003" y="3478610"/>
            <a:ext cx="187134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800" b="1" dirty="0">
                <a:solidFill>
                  <a:srgbClr val="7030A0"/>
                </a:solidFill>
              </a:rPr>
              <a:t>LPA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84606" y="3478610"/>
            <a:ext cx="24641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800" b="1" dirty="0">
                <a:solidFill>
                  <a:srgbClr val="7030A0"/>
                </a:solidFill>
              </a:rPr>
              <a:t>WILL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14647" y="1181006"/>
            <a:ext cx="319850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800" b="1" dirty="0">
                <a:solidFill>
                  <a:srgbClr val="7030A0"/>
                </a:solidFill>
              </a:rPr>
              <a:t>TRUST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531331-6F66-4E5E-9358-229BFF5A8787}"/>
              </a:ext>
            </a:extLst>
          </p:cNvPr>
          <p:cNvSpPr/>
          <p:nvPr/>
        </p:nvSpPr>
        <p:spPr>
          <a:xfrm>
            <a:off x="5192441" y="2234597"/>
            <a:ext cx="1722621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dirty="0">
                <a:ea typeface="MS PGothic" panose="020B0600070205080204" pitchFamily="34" charset="-128"/>
              </a:rPr>
              <a:t>&amp;</a:t>
            </a:r>
            <a:endParaRPr lang="en-GB" sz="19900" dirty="0"/>
          </a:p>
        </p:txBody>
      </p:sp>
    </p:spTree>
    <p:extLst>
      <p:ext uri="{BB962C8B-B14F-4D97-AF65-F5344CB8AC3E}">
        <p14:creationId xmlns:p14="http://schemas.microsoft.com/office/powerpoint/2010/main" val="98556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77062" y="421115"/>
            <a:ext cx="3832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What we really do!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722524" y="3606360"/>
            <a:ext cx="6787236" cy="822325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dirty="0">
              <a:solidFill>
                <a:schemeClr val="tx1">
                  <a:lumMod val="50000"/>
                  <a:lumOff val="50000"/>
                </a:schemeClr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9581" y="1679944"/>
            <a:ext cx="1020725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ea typeface="MS PGothic" panose="020B0600070205080204" pitchFamily="34" charset="-128"/>
              </a:rPr>
              <a:t>Put you in </a:t>
            </a:r>
            <a:r>
              <a:rPr lang="en-US" sz="2800" b="1" dirty="0">
                <a:ea typeface="MS PGothic" panose="020B0600070205080204" pitchFamily="34" charset="-128"/>
              </a:rPr>
              <a:t>control </a:t>
            </a:r>
            <a:r>
              <a:rPr lang="en-US" sz="2800" dirty="0">
                <a:ea typeface="MS PGothic" panose="020B0600070205080204" pitchFamily="34" charset="-128"/>
              </a:rPr>
              <a:t>of:</a:t>
            </a:r>
          </a:p>
          <a:p>
            <a:pPr marL="1200150" lvl="1" indent="-7429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a typeface="MS PGothic" panose="020B0600070205080204" pitchFamily="34" charset="-128"/>
              </a:rPr>
              <a:t>Ultimate destination of your wealth</a:t>
            </a:r>
          </a:p>
          <a:p>
            <a:pPr marL="1200150" lvl="1" indent="-7429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a typeface="MS PGothic" panose="020B0600070205080204" pitchFamily="34" charset="-128"/>
              </a:rPr>
              <a:t>Who can make decisions when someone cannot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b="1" dirty="0">
              <a:ea typeface="MS PGothic" panose="020B0600070205080204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ea typeface="MS PGothic" panose="020B0600070205080204" pitchFamily="34" charset="-128"/>
              </a:rPr>
              <a:t>We help you to </a:t>
            </a:r>
            <a:r>
              <a:rPr lang="en-US" sz="2800" b="1" dirty="0">
                <a:ea typeface="MS PGothic" panose="020B0600070205080204" pitchFamily="34" charset="-128"/>
              </a:rPr>
              <a:t>minimise disinheritance threats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ea typeface="MS PGothic" panose="020B0600070205080204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ea typeface="MS PGothic" panose="020B0600070205080204" pitchFamily="34" charset="-128"/>
              </a:rPr>
              <a:t>And </a:t>
            </a:r>
            <a:r>
              <a:rPr lang="en-US" sz="2800" b="1" dirty="0">
                <a:ea typeface="MS PGothic" panose="020B0600070205080204" pitchFamily="34" charset="-128"/>
              </a:rPr>
              <a:t>maximise inheritance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ea typeface="MS PGothic" panose="020B0600070205080204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ea typeface="MS PGothic" panose="020B0600070205080204" pitchFamily="34" charset="-128"/>
              </a:rPr>
              <a:t>Protect Vulnerable Beneficiaries </a:t>
            </a:r>
            <a:endParaRPr lang="en-US" sz="2800" dirty="0">
              <a:ea typeface="MS PGothic" panose="020B0600070205080204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ea typeface="MS PGothic" panose="020B0600070205080204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ea typeface="MS PGothic" panose="020B0600070205080204" pitchFamily="34" charset="-128"/>
              </a:rPr>
              <a:t>Result: complete peace of mind / make life easier for loved ones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00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38848" y="358425"/>
            <a:ext cx="4714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How we work with you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0907" y="1508698"/>
            <a:ext cx="96629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3600" dirty="0"/>
              <a:t> </a:t>
            </a:r>
            <a:r>
              <a:rPr lang="en-GB" sz="3200" dirty="0"/>
              <a:t>Home visits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1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3200" dirty="0"/>
              <a:t> Convenient time/day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1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3200" dirty="0"/>
              <a:t> Identify your concerns and objectives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1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3200" dirty="0"/>
              <a:t> Explain your options / jargon free “plain English”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1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3200" dirty="0"/>
              <a:t> Bespoke recommendations</a:t>
            </a:r>
          </a:p>
          <a:p>
            <a:endParaRPr lang="en-GB" sz="1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3200" dirty="0"/>
              <a:t> You decide </a:t>
            </a:r>
          </a:p>
        </p:txBody>
      </p:sp>
    </p:spTree>
    <p:extLst>
      <p:ext uri="{BB962C8B-B14F-4D97-AF65-F5344CB8AC3E}">
        <p14:creationId xmlns:p14="http://schemas.microsoft.com/office/powerpoint/2010/main" val="408227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7C4822-67A6-401C-8DEA-760DD96E6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879" y="1841351"/>
            <a:ext cx="7173213" cy="368757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dirty="0"/>
              <a:t>Any person, young or old, who is </a:t>
            </a:r>
            <a:r>
              <a:rPr lang="en-GB" sz="11200" b="1" dirty="0"/>
              <a:t>unable to manage their own affairs, take care of or protect themselves</a:t>
            </a:r>
          </a:p>
          <a:p>
            <a:pPr marL="0" indent="0">
              <a:buNone/>
            </a:pPr>
            <a:endParaRPr lang="en-GB" sz="11200" dirty="0"/>
          </a:p>
          <a:p>
            <a:r>
              <a:rPr lang="en-GB" sz="11200" dirty="0"/>
              <a:t>Vulnerability increases massively once parents have passed away</a:t>
            </a:r>
          </a:p>
          <a:p>
            <a:pPr marL="0" indent="0">
              <a:buNone/>
            </a:pPr>
            <a:endParaRPr lang="en-GB" sz="11200" dirty="0"/>
          </a:p>
          <a:p>
            <a:r>
              <a:rPr lang="en-GB" sz="11200" dirty="0"/>
              <a:t>Therefore, the need to plan ahead now is </a:t>
            </a:r>
            <a:r>
              <a:rPr lang="en-GB" sz="11200" b="1" dirty="0"/>
              <a:t>essential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249D7-FCF3-4BE0-8022-320D49E150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99140" y="173739"/>
            <a:ext cx="8510954" cy="137477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600" b="1" dirty="0"/>
              <a:t>What is a Vulnerable Beneficiary?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B3C3E7-21E9-46D8-BEEB-697651C93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73" y="2694758"/>
            <a:ext cx="3401927" cy="211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8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40760" y="186563"/>
            <a:ext cx="626652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400" b="1" dirty="0"/>
              <a:t>Vulnerable Beneficiaries</a:t>
            </a:r>
          </a:p>
          <a:p>
            <a:pPr algn="ctr"/>
            <a:r>
              <a:rPr lang="en-GB" sz="3400" b="1" dirty="0"/>
              <a:t>Our experience from last 5 years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970904-1E1F-4598-89C4-115327DB0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477" y="3976576"/>
            <a:ext cx="2954929" cy="18386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F9CB74-3B60-4DA0-A757-843B07328959}"/>
              </a:ext>
            </a:extLst>
          </p:cNvPr>
          <p:cNvSpPr txBox="1"/>
          <p:nvPr/>
        </p:nvSpPr>
        <p:spPr>
          <a:xfrm>
            <a:off x="986588" y="1736229"/>
            <a:ext cx="764005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ea typeface="MS PGothic" panose="020B0600070205080204" pitchFamily="34" charset="-128"/>
              </a:rPr>
              <a:t>We’ve met thousands of people at: -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a typeface="MS PGothic" panose="020B0600070205080204" pitchFamily="34" charset="-128"/>
              </a:rPr>
              <a:t>Autism Shows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a typeface="MS PGothic" panose="020B0600070205080204" pitchFamily="34" charset="-128"/>
              </a:rPr>
              <a:t>Autism Talks events 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a typeface="MS PGothic" panose="020B0600070205080204" pitchFamily="34" charset="-128"/>
              </a:rPr>
              <a:t>Parent/carer and school talks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ea typeface="MS PGothic" panose="020B0600070205080204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ea typeface="MS PGothic" panose="020B0600070205080204" pitchFamily="34" charset="-128"/>
              </a:rPr>
              <a:t>We hear two things all the time: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ea typeface="MS PGothic" panose="020B0600070205080204" pitchFamily="34" charset="-128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sz="2800" b="1" i="1" dirty="0">
                <a:ea typeface="MS PGothic" panose="020B0600070205080204" pitchFamily="34" charset="-128"/>
              </a:rPr>
              <a:t>“We were told there was nothing we could do”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b="1" i="1" dirty="0">
              <a:ea typeface="MS PGothic" panose="020B0600070205080204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ea typeface="MS PGothic" panose="020B0600070205080204" pitchFamily="34" charset="-128"/>
              </a:rPr>
              <a:t>2.  “We don’t know where to go to get help &amp; advice”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ea typeface="MS PGothic" panose="020B0600070205080204" pitchFamily="34" charset="-128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25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2889</TotalTime>
  <Words>2121</Words>
  <Application>Microsoft Office PowerPoint</Application>
  <PresentationFormat>Widescreen</PresentationFormat>
  <Paragraphs>440</Paragraphs>
  <Slides>37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Bradley Hand ITC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Zeenat Akhtar</dc:creator>
  <cp:lastModifiedBy>stacey yusuf</cp:lastModifiedBy>
  <cp:revision>153</cp:revision>
  <cp:lastPrinted>2020-10-15T07:57:48Z</cp:lastPrinted>
  <dcterms:created xsi:type="dcterms:W3CDTF">2018-05-14T08:43:29Z</dcterms:created>
  <dcterms:modified xsi:type="dcterms:W3CDTF">2021-01-15T15:03:10Z</dcterms:modified>
</cp:coreProperties>
</file>